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5" r:id="rId3"/>
    <p:sldId id="264" r:id="rId4"/>
    <p:sldId id="269" r:id="rId5"/>
    <p:sldId id="258" r:id="rId6"/>
    <p:sldId id="257" r:id="rId7"/>
    <p:sldId id="262" r:id="rId8"/>
    <p:sldId id="259" r:id="rId9"/>
    <p:sldId id="268" r:id="rId10"/>
    <p:sldId id="260" r:id="rId11"/>
    <p:sldId id="261" r:id="rId12"/>
    <p:sldId id="266" r:id="rId13"/>
    <p:sldId id="263" r:id="rId14"/>
    <p:sldId id="267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2275-3F3D-4211-A81C-6B4A8A0BA51A}" type="datetimeFigureOut">
              <a:rPr lang="es-ES" smtClean="0"/>
              <a:pPr/>
              <a:t>11/04/2018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53A4-047D-4C8D-A120-8B0CF2A2ABF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0473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2275-3F3D-4211-A81C-6B4A8A0BA51A}" type="datetimeFigureOut">
              <a:rPr lang="es-ES" smtClean="0"/>
              <a:pPr/>
              <a:t>11/04/2018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53A4-047D-4C8D-A120-8B0CF2A2ABF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6005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2275-3F3D-4211-A81C-6B4A8A0BA51A}" type="datetimeFigureOut">
              <a:rPr lang="es-ES" smtClean="0"/>
              <a:pPr/>
              <a:t>11/04/2018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53A4-047D-4C8D-A120-8B0CF2A2ABF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95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2275-3F3D-4211-A81C-6B4A8A0BA51A}" type="datetimeFigureOut">
              <a:rPr lang="es-ES" smtClean="0"/>
              <a:pPr/>
              <a:t>11/04/2018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53A4-047D-4C8D-A120-8B0CF2A2ABFF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111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2275-3F3D-4211-A81C-6B4A8A0BA51A}" type="datetimeFigureOut">
              <a:rPr lang="es-ES" smtClean="0"/>
              <a:pPr/>
              <a:t>11/04/2018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53A4-047D-4C8D-A120-8B0CF2A2ABF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2561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2275-3F3D-4211-A81C-6B4A8A0BA51A}" type="datetimeFigureOut">
              <a:rPr lang="es-ES" smtClean="0"/>
              <a:pPr/>
              <a:t>11/04/2018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53A4-047D-4C8D-A120-8B0CF2A2ABF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9845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2275-3F3D-4211-A81C-6B4A8A0BA51A}" type="datetimeFigureOut">
              <a:rPr lang="es-ES" smtClean="0"/>
              <a:pPr/>
              <a:t>11/04/2018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53A4-047D-4C8D-A120-8B0CF2A2ABF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9623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2275-3F3D-4211-A81C-6B4A8A0BA51A}" type="datetimeFigureOut">
              <a:rPr lang="es-ES" smtClean="0"/>
              <a:pPr/>
              <a:t>11/04/2018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53A4-047D-4C8D-A120-8B0CF2A2ABF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5925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2275-3F3D-4211-A81C-6B4A8A0BA51A}" type="datetimeFigureOut">
              <a:rPr lang="es-ES" smtClean="0"/>
              <a:pPr/>
              <a:t>11/04/2018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53A4-047D-4C8D-A120-8B0CF2A2ABF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4844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2275-3F3D-4211-A81C-6B4A8A0BA51A}" type="datetimeFigureOut">
              <a:rPr lang="es-ES" smtClean="0"/>
              <a:pPr/>
              <a:t>11/04/2018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53A4-047D-4C8D-A120-8B0CF2A2ABF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2041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2275-3F3D-4211-A81C-6B4A8A0BA51A}" type="datetimeFigureOut">
              <a:rPr lang="es-ES" smtClean="0"/>
              <a:pPr/>
              <a:t>11/04/2018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53A4-047D-4C8D-A120-8B0CF2A2ABF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6974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92275-3F3D-4211-A81C-6B4A8A0BA51A}" type="datetimeFigureOut">
              <a:rPr lang="es-ES" smtClean="0"/>
              <a:pPr/>
              <a:t>11/04/2018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D53A4-047D-4C8D-A120-8B0CF2A2ABF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5123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7772400" cy="1470025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ESPECIALIDAD DE RADIOFÍSICA Y LA NUEVA DIRECTIVA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43200" y="5805264"/>
            <a:ext cx="6400800" cy="792088"/>
          </a:xfrm>
        </p:spPr>
        <p:txBody>
          <a:bodyPr>
            <a:normAutofit/>
          </a:bodyPr>
          <a:lstStyle/>
          <a:p>
            <a:pPr algn="r"/>
            <a:r>
              <a:rPr lang="es-E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Marisa España</a:t>
            </a:r>
          </a:p>
          <a:p>
            <a:pPr algn="r"/>
            <a:r>
              <a:rPr lang="es-E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H.U La Princesa</a:t>
            </a:r>
            <a:endParaRPr lang="es-E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549"/>
          <a:stretch/>
        </p:blipFill>
        <p:spPr bwMode="auto">
          <a:xfrm>
            <a:off x="1" y="0"/>
            <a:ext cx="9144000" cy="61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56" t="55739"/>
          <a:stretch/>
        </p:blipFill>
        <p:spPr bwMode="auto">
          <a:xfrm>
            <a:off x="1" y="618186"/>
            <a:ext cx="9144000" cy="101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/>
          <a:srcRect l="33492" t="22461" r="42350" b="49219"/>
          <a:stretch>
            <a:fillRect/>
          </a:stretch>
        </p:blipFill>
        <p:spPr bwMode="auto">
          <a:xfrm>
            <a:off x="2857488" y="3286124"/>
            <a:ext cx="4000528" cy="3357586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93153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6" t="28559" r="54590" b="42882"/>
          <a:stretch/>
        </p:blipFill>
        <p:spPr bwMode="auto">
          <a:xfrm>
            <a:off x="611560" y="1268760"/>
            <a:ext cx="7992888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6" t="28642" r="21119" b="48075"/>
          <a:stretch/>
        </p:blipFill>
        <p:spPr bwMode="auto">
          <a:xfrm>
            <a:off x="107504" y="4005064"/>
            <a:ext cx="8928991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9827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8" t="56418" r="24999" b="32836"/>
          <a:stretch/>
        </p:blipFill>
        <p:spPr bwMode="auto">
          <a:xfrm>
            <a:off x="248516" y="1484784"/>
            <a:ext cx="8884694" cy="1368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6" t="28463" r="21231" b="49686"/>
          <a:stretch/>
        </p:blipFill>
        <p:spPr bwMode="auto">
          <a:xfrm>
            <a:off x="248516" y="3212976"/>
            <a:ext cx="8787980" cy="2889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8511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620" y="2492896"/>
            <a:ext cx="8712843" cy="175432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dirty="0"/>
              <a:t>Asimismo podrán solicitar las ayudas a la FPU quienes hubieran concluido sus estudios a partir del 1 de enero de 2008 en los siguientes casos:</a:t>
            </a:r>
          </a:p>
          <a:p>
            <a:r>
              <a:rPr lang="es-ES" dirty="0"/>
              <a:t>a) Quienes estén en posesión del título oficial de la especialidad en Medicina, Farmacia, Biología, Química o Psicología y, en el momento de solicitar la ayuda, del título Oficial de Especialidad Médica (MIR) o Farmacéutica (FIR) o cuenten con el Certificado Oficial de Especialidad en Biología (BIR), Química (QUIR) o Psicología (PIR), respectivamente.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4" t="22015" r="4777" b="19239"/>
          <a:stretch/>
        </p:blipFill>
        <p:spPr bwMode="auto">
          <a:xfrm>
            <a:off x="539552" y="0"/>
            <a:ext cx="8064896" cy="2348880"/>
          </a:xfrm>
          <a:prstGeom prst="rect">
            <a:avLst/>
          </a:prstGeom>
          <a:noFill/>
          <a:ln w="1587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3" t="11462" r="4738" b="43051"/>
          <a:stretch/>
        </p:blipFill>
        <p:spPr bwMode="auto">
          <a:xfrm>
            <a:off x="0" y="4422995"/>
            <a:ext cx="3779912" cy="138226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26" t="49227" r="15745" b="19776"/>
          <a:stretch/>
        </p:blipFill>
        <p:spPr bwMode="auto">
          <a:xfrm>
            <a:off x="3793167" y="4400513"/>
            <a:ext cx="5243330" cy="236200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3274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579296" cy="142617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l"/>
            <a:r>
              <a:rPr lang="es-ES" sz="2400" dirty="0">
                <a:solidFill>
                  <a:schemeClr val="bg1"/>
                </a:solidFill>
              </a:rPr>
              <a:t>Proyecto de decreto por el que se modifica el Decreto 51/2006, </a:t>
            </a:r>
            <a:r>
              <a:rPr lang="es-ES" sz="2400" dirty="0" smtClean="0">
                <a:solidFill>
                  <a:schemeClr val="bg1"/>
                </a:solidFill>
              </a:rPr>
              <a:t>de 15 de junio</a:t>
            </a:r>
            <a:r>
              <a:rPr lang="es-ES" sz="2400" dirty="0">
                <a:solidFill>
                  <a:schemeClr val="bg1"/>
                </a:solidFill>
              </a:rPr>
              <a:t>, del Consejo de Gobierno, regulador del régimen jurídico y </a:t>
            </a:r>
            <a:r>
              <a:rPr lang="es-ES" sz="2400" dirty="0" smtClean="0">
                <a:solidFill>
                  <a:schemeClr val="bg1"/>
                </a:solidFill>
              </a:rPr>
              <a:t>el procedimiento </a:t>
            </a:r>
            <a:r>
              <a:rPr lang="es-ES" sz="2400" dirty="0">
                <a:solidFill>
                  <a:schemeClr val="bg1"/>
                </a:solidFill>
              </a:rPr>
              <a:t>de autorización y registro de centros, servicios </a:t>
            </a:r>
            <a:r>
              <a:rPr lang="es-ES" sz="2400" dirty="0" smtClean="0">
                <a:solidFill>
                  <a:schemeClr val="bg1"/>
                </a:solidFill>
              </a:rPr>
              <a:t>y establecimientos </a:t>
            </a:r>
            <a:r>
              <a:rPr lang="es-ES" sz="2400" dirty="0">
                <a:solidFill>
                  <a:schemeClr val="bg1"/>
                </a:solidFill>
              </a:rPr>
              <a:t>sanitarios de la Comunidad de Madrid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24100" y="1700808"/>
            <a:ext cx="8668380" cy="310854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1400" dirty="0"/>
              <a:t>La publicación del MSSSI, sobre “Unidad asistencial de diagnóstico </a:t>
            </a:r>
            <a:r>
              <a:rPr lang="es-ES" sz="1400" dirty="0" smtClean="0"/>
              <a:t>y tratamiento </a:t>
            </a:r>
            <a:r>
              <a:rPr lang="es-ES" sz="1400" dirty="0"/>
              <a:t>de la imagen. Estándares y recomendaciones de calidad</a:t>
            </a:r>
            <a:r>
              <a:rPr lang="es-ES" sz="1400" dirty="0" smtClean="0"/>
              <a:t>” considera </a:t>
            </a:r>
            <a:r>
              <a:rPr lang="es-ES" sz="1400" dirty="0"/>
              <a:t>expresamente las referencias a los Servicios o </a:t>
            </a:r>
            <a:r>
              <a:rPr lang="es-ES" sz="1400" dirty="0" smtClean="0"/>
              <a:t>Unidades Asistenciales </a:t>
            </a:r>
            <a:r>
              <a:rPr lang="es-ES" sz="1400" dirty="0"/>
              <a:t>de </a:t>
            </a:r>
            <a:r>
              <a:rPr lang="es-ES" sz="1400" dirty="0" err="1"/>
              <a:t>Radiofísica</a:t>
            </a:r>
            <a:r>
              <a:rPr lang="es-ES" sz="1400" dirty="0"/>
              <a:t> y Protección radiológica, como por ejemplo:</a:t>
            </a:r>
          </a:p>
          <a:p>
            <a:pPr algn="just"/>
            <a:r>
              <a:rPr lang="es-ES" sz="1400" dirty="0"/>
              <a:t>• </a:t>
            </a:r>
            <a:r>
              <a:rPr lang="es-ES" sz="1400" dirty="0" err="1"/>
              <a:t>Pág</a:t>
            </a:r>
            <a:r>
              <a:rPr lang="es-ES" sz="1400" dirty="0"/>
              <a:t> 14 Punto 9:</a:t>
            </a:r>
          </a:p>
          <a:p>
            <a:pPr algn="just"/>
            <a:r>
              <a:rPr lang="es-ES" sz="1400" dirty="0"/>
              <a:t>La unidad de </a:t>
            </a:r>
            <a:r>
              <a:rPr lang="es-ES" sz="1400" dirty="0" err="1"/>
              <a:t>radiofísica</a:t>
            </a:r>
            <a:r>
              <a:rPr lang="es-ES" sz="1400" dirty="0"/>
              <a:t> y protección radiológica es un servicio </a:t>
            </a:r>
            <a:r>
              <a:rPr lang="es-ES" sz="1400" dirty="0" smtClean="0"/>
              <a:t>central de </a:t>
            </a:r>
            <a:r>
              <a:rPr lang="es-ES" sz="1400" dirty="0"/>
              <a:t>soporte, que presta apoyo a todas las unidades o servicios </a:t>
            </a:r>
            <a:r>
              <a:rPr lang="es-ES" sz="1400" dirty="0" smtClean="0"/>
              <a:t>que utilizan </a:t>
            </a:r>
            <a:r>
              <a:rPr lang="es-ES" sz="1400" dirty="0"/>
              <a:t>radiaciones ionizantes, con una especial relación con las UADTI.</a:t>
            </a:r>
          </a:p>
          <a:p>
            <a:pPr algn="just"/>
            <a:r>
              <a:rPr lang="es-ES" sz="1400" dirty="0"/>
              <a:t>4. La publicación del MSSSI, sobre “Unidades asistenciales del área </a:t>
            </a:r>
            <a:r>
              <a:rPr lang="es-ES" sz="1400" dirty="0" smtClean="0"/>
              <a:t>del cáncer</a:t>
            </a:r>
            <a:r>
              <a:rPr lang="es-ES" sz="1400" dirty="0"/>
              <a:t>. Estándares y recomendaciones de calidad y seguridad” </a:t>
            </a:r>
            <a:r>
              <a:rPr lang="es-ES" sz="1400" dirty="0" smtClean="0"/>
              <a:t>considera expresamente </a:t>
            </a:r>
            <a:r>
              <a:rPr lang="es-ES" sz="1400" dirty="0"/>
              <a:t>las referencias a los Servicios de </a:t>
            </a:r>
            <a:r>
              <a:rPr lang="es-ES" sz="1400" dirty="0" err="1"/>
              <a:t>Radiofísica</a:t>
            </a:r>
            <a:r>
              <a:rPr lang="es-ES" sz="1400" dirty="0"/>
              <a:t> y </a:t>
            </a:r>
            <a:r>
              <a:rPr lang="es-ES" sz="1400" dirty="0" smtClean="0"/>
              <a:t>Protección radiológica</a:t>
            </a:r>
            <a:r>
              <a:rPr lang="es-ES" sz="1400" dirty="0"/>
              <a:t>, como por ejemplo:</a:t>
            </a:r>
          </a:p>
          <a:p>
            <a:pPr algn="just"/>
            <a:r>
              <a:rPr lang="es-ES" sz="1400" dirty="0"/>
              <a:t>• </a:t>
            </a:r>
            <a:r>
              <a:rPr lang="es-ES" sz="1400" dirty="0" err="1"/>
              <a:t>Pág</a:t>
            </a:r>
            <a:r>
              <a:rPr lang="es-ES" sz="1400" dirty="0"/>
              <a:t> 97. Recursos clínicos polivalentes del área del cáncer</a:t>
            </a:r>
          </a:p>
          <a:p>
            <a:pPr algn="just"/>
            <a:r>
              <a:rPr lang="es-ES" sz="1400" dirty="0"/>
              <a:t>…./……</a:t>
            </a:r>
          </a:p>
          <a:p>
            <a:pPr algn="just"/>
            <a:r>
              <a:rPr lang="es-ES" sz="1400" dirty="0"/>
              <a:t>Unidad de </a:t>
            </a:r>
            <a:r>
              <a:rPr lang="es-ES" sz="1400" dirty="0" err="1"/>
              <a:t>Radiofísica</a:t>
            </a:r>
            <a:r>
              <a:rPr lang="es-ES" sz="1400" dirty="0"/>
              <a:t> Y Protección Radiológica</a:t>
            </a:r>
          </a:p>
          <a:p>
            <a:pPr algn="just"/>
            <a:r>
              <a:rPr lang="es-ES" sz="1400" dirty="0"/>
              <a:t>• </a:t>
            </a:r>
            <a:r>
              <a:rPr lang="es-ES" sz="1400" dirty="0" err="1"/>
              <a:t>Pág</a:t>
            </a:r>
            <a:r>
              <a:rPr lang="es-ES" sz="1400" dirty="0"/>
              <a:t> 121</a:t>
            </a:r>
          </a:p>
          <a:p>
            <a:pPr algn="just"/>
            <a:r>
              <a:rPr lang="es-ES" sz="1400" dirty="0"/>
              <a:t>La unidad de oncología radioterápica requiere la </a:t>
            </a:r>
            <a:r>
              <a:rPr lang="es-ES" sz="1400" dirty="0" smtClean="0"/>
              <a:t>necesaria colaboración </a:t>
            </a:r>
            <a:r>
              <a:rPr lang="es-ES" sz="1400" dirty="0"/>
              <a:t>de la Unidad de </a:t>
            </a:r>
            <a:r>
              <a:rPr lang="es-ES" sz="1400" dirty="0" err="1"/>
              <a:t>Radiofísica</a:t>
            </a:r>
            <a:r>
              <a:rPr lang="es-ES" sz="1400" dirty="0"/>
              <a:t>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43608" y="5157192"/>
            <a:ext cx="7056784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dirty="0"/>
              <a:t>• </a:t>
            </a:r>
            <a:r>
              <a:rPr lang="es-ES" b="1" dirty="0">
                <a:solidFill>
                  <a:srgbClr val="C00000"/>
                </a:solidFill>
              </a:rPr>
              <a:t>Propuesta</a:t>
            </a:r>
          </a:p>
          <a:p>
            <a:r>
              <a:rPr lang="es-ES" dirty="0">
                <a:solidFill>
                  <a:srgbClr val="C00000"/>
                </a:solidFill>
              </a:rPr>
              <a:t>Inclusión de las Unidades Asistenciales de </a:t>
            </a:r>
            <a:r>
              <a:rPr lang="es-ES" dirty="0" err="1">
                <a:solidFill>
                  <a:srgbClr val="C00000"/>
                </a:solidFill>
              </a:rPr>
              <a:t>Radiofísica</a:t>
            </a:r>
            <a:r>
              <a:rPr lang="es-ES" dirty="0">
                <a:solidFill>
                  <a:srgbClr val="C00000"/>
                </a:solidFill>
              </a:rPr>
              <a:t> Hospitalaria en</a:t>
            </a:r>
          </a:p>
          <a:p>
            <a:r>
              <a:rPr lang="es-ES" dirty="0">
                <a:solidFill>
                  <a:srgbClr val="C00000"/>
                </a:solidFill>
              </a:rPr>
              <a:t>los listados de “Tipo de Unidad” de los diferentes Anexos.</a:t>
            </a:r>
          </a:p>
        </p:txBody>
      </p:sp>
    </p:spTree>
    <p:extLst>
      <p:ext uri="{BB962C8B-B14F-4D97-AF65-F5344CB8AC3E}">
        <p14:creationId xmlns:p14="http://schemas.microsoft.com/office/powerpoint/2010/main" xmlns="" val="1693988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Especialidad de </a:t>
            </a:r>
            <a:r>
              <a:rPr lang="es-ES" dirty="0" err="1" smtClean="0">
                <a:solidFill>
                  <a:schemeClr val="bg1"/>
                </a:solidFill>
              </a:rPr>
              <a:t>Radiofísica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El programa de formación está a la espera de evaluación por parte del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Ministerio. 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La anulación del RD de troncalidad ha supuesto un parón en la evaluación de todos los programas</a:t>
            </a: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Reivindicar la especialidad en todos los foros</a:t>
            </a: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Participación de especialistas en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Radiofísica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en las instituciones sanitarias, docentes, colegios profesionales, etc..</a:t>
            </a:r>
          </a:p>
          <a:p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660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71604" y="3286124"/>
            <a:ext cx="6030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MUCHAS GRACIAS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6071" y="1643050"/>
            <a:ext cx="9057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 smtClean="0">
                <a:solidFill>
                  <a:schemeClr val="tx2">
                    <a:lumMod val="75000"/>
                  </a:schemeClr>
                </a:solidFill>
              </a:rPr>
              <a:t>Y por muy difícil que pueda parecerles la vida siempre hay algo en lo que pueden tener éxito.</a:t>
            </a:r>
          </a:p>
          <a:p>
            <a:r>
              <a:rPr lang="es-ES" b="1" i="1" dirty="0" smtClean="0">
                <a:solidFill>
                  <a:schemeClr val="tx2">
                    <a:lumMod val="75000"/>
                  </a:schemeClr>
                </a:solidFill>
              </a:rPr>
              <a:t>Lo importante es no rendirse.</a:t>
            </a:r>
          </a:p>
          <a:p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</a:rPr>
              <a:t>S.Hawking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72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0665" y="332656"/>
            <a:ext cx="6696744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EXPERTO EN FÍSICA MÉDICA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22" t="59847" r="48844" b="4716"/>
          <a:stretch/>
        </p:blipFill>
        <p:spPr bwMode="auto">
          <a:xfrm>
            <a:off x="4822072" y="1196751"/>
            <a:ext cx="4070408" cy="51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216"/>
          <a:stretch/>
        </p:blipFill>
        <p:spPr bwMode="auto">
          <a:xfrm>
            <a:off x="0" y="1340768"/>
            <a:ext cx="471601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685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79" t="36177" r="23209" b="17816"/>
          <a:stretch/>
        </p:blipFill>
        <p:spPr bwMode="auto">
          <a:xfrm>
            <a:off x="179511" y="1196752"/>
            <a:ext cx="4419525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43" t="39915" r="22911" b="12790"/>
          <a:stretch/>
        </p:blipFill>
        <p:spPr bwMode="auto">
          <a:xfrm>
            <a:off x="4599037" y="1196752"/>
            <a:ext cx="439248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250665" y="332656"/>
            <a:ext cx="6696744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EXPERTO EN PROTECCIÓN RADIOLÓGICA</a:t>
            </a:r>
            <a:endParaRPr lang="es-E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707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Servicio de </a:t>
            </a:r>
            <a:r>
              <a:rPr lang="es-ES" dirty="0" err="1" smtClean="0">
                <a:solidFill>
                  <a:schemeClr val="bg1"/>
                </a:solidFill>
              </a:rPr>
              <a:t>Radiofísica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</a:t>
            </a:r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Experto en física médica»: persona o, si así lo dispone la legislación nacional, grupo de personas con los </a:t>
            </a:r>
            <a:r>
              <a:rPr lang="es-ES" sz="24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conocimientos, formación y experiencia </a:t>
            </a:r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para actuar o asesorar en cuestiones relacionadas con la física de la radiación aplicada a la exposición médica, y cuya competencia a tal efecto está reconocida por la autoridad competente. </a:t>
            </a:r>
            <a:endParaRPr lang="es-ES" sz="24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ES" sz="2000" b="1" i="1" dirty="0"/>
          </a:p>
          <a:p>
            <a:pPr marL="0" indent="0">
              <a:buNone/>
            </a:pPr>
            <a:endParaRPr lang="es-ES" sz="2000" b="1" i="1" dirty="0" smtClean="0"/>
          </a:p>
          <a:p>
            <a:r>
              <a:rPr lang="es-ES" sz="2000" b="1" i="1" dirty="0" smtClean="0">
                <a:solidFill>
                  <a:srgbClr val="C00000"/>
                </a:solidFill>
              </a:rPr>
              <a:t>Responsabilidades </a:t>
            </a:r>
            <a:r>
              <a:rPr lang="es-ES" sz="2000" b="1" i="1" dirty="0">
                <a:solidFill>
                  <a:srgbClr val="C00000"/>
                </a:solidFill>
              </a:rPr>
              <a:t>específicas del especialista en </a:t>
            </a:r>
            <a:r>
              <a:rPr lang="es-ES" sz="2000" b="1" i="1" dirty="0" err="1">
                <a:solidFill>
                  <a:srgbClr val="C00000"/>
                </a:solidFill>
              </a:rPr>
              <a:t>Radiofísica</a:t>
            </a:r>
            <a:r>
              <a:rPr lang="es-ES" sz="2000" b="1" i="1" dirty="0">
                <a:solidFill>
                  <a:srgbClr val="C00000"/>
                </a:solidFill>
              </a:rPr>
              <a:t> Hospitalaria en relación con las exposiciones médicas. </a:t>
            </a:r>
            <a:endParaRPr lang="es-ES" sz="2000" dirty="0">
              <a:solidFill>
                <a:srgbClr val="C00000"/>
              </a:solidFill>
            </a:endParaRPr>
          </a:p>
          <a:p>
            <a:pPr marL="457200" indent="-457200">
              <a:buAutoNum type="arabicPeriod"/>
            </a:pPr>
            <a:r>
              <a:rPr lang="es-ES" sz="2000" dirty="0" smtClean="0">
                <a:solidFill>
                  <a:srgbClr val="C00000"/>
                </a:solidFill>
              </a:rPr>
              <a:t>El </a:t>
            </a:r>
            <a:r>
              <a:rPr lang="es-ES" sz="2000" dirty="0">
                <a:solidFill>
                  <a:srgbClr val="C00000"/>
                </a:solidFill>
              </a:rPr>
              <a:t>especialista en </a:t>
            </a:r>
            <a:r>
              <a:rPr lang="es-ES" sz="2000" dirty="0" err="1">
                <a:solidFill>
                  <a:srgbClr val="C00000"/>
                </a:solidFill>
              </a:rPr>
              <a:t>Radiofísica</a:t>
            </a:r>
            <a:r>
              <a:rPr lang="es-ES" sz="2000" dirty="0">
                <a:solidFill>
                  <a:srgbClr val="C00000"/>
                </a:solidFill>
              </a:rPr>
              <a:t> Hospitalaria, o, en su caso, dependiendo del centro sanitario y de la práctica médico-radiológica, el servicio hospitalario de </a:t>
            </a:r>
            <a:r>
              <a:rPr lang="es-ES" sz="2000" dirty="0" err="1" smtClean="0">
                <a:solidFill>
                  <a:srgbClr val="C00000"/>
                </a:solidFill>
              </a:rPr>
              <a:t>radiofísica</a:t>
            </a:r>
            <a:r>
              <a:rPr lang="es-ES" sz="2000" dirty="0" smtClean="0">
                <a:solidFill>
                  <a:srgbClr val="C00000"/>
                </a:solidFill>
              </a:rPr>
              <a:t>….</a:t>
            </a:r>
          </a:p>
          <a:p>
            <a:pPr marL="0" indent="0">
              <a:buNone/>
            </a:pPr>
            <a:endParaRPr lang="es-ES" sz="2000" dirty="0" smtClean="0">
              <a:solidFill>
                <a:srgbClr val="C00000"/>
              </a:solidFill>
            </a:endParaRPr>
          </a:p>
          <a:p>
            <a:r>
              <a:rPr lang="es-ES" sz="2000" b="1" dirty="0">
                <a:solidFill>
                  <a:srgbClr val="C00000"/>
                </a:solidFill>
              </a:rPr>
              <a:t>Artículo 15. </a:t>
            </a:r>
            <a:r>
              <a:rPr lang="es-ES" sz="2000" b="1" i="1" dirty="0">
                <a:solidFill>
                  <a:srgbClr val="C00000"/>
                </a:solidFill>
              </a:rPr>
              <a:t>Exposiciones accidentales y no intencionadas. </a:t>
            </a:r>
            <a:endParaRPr lang="es-ES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s-ES" sz="2000" dirty="0" smtClean="0">
                <a:solidFill>
                  <a:srgbClr val="C00000"/>
                </a:solidFill>
              </a:rPr>
              <a:t>1.     El </a:t>
            </a:r>
            <a:r>
              <a:rPr lang="es-ES" sz="2000" dirty="0">
                <a:solidFill>
                  <a:srgbClr val="C00000"/>
                </a:solidFill>
              </a:rPr>
              <a:t>titular del centro sanitario, con la colaboración de los responsables de </a:t>
            </a:r>
            <a:r>
              <a:rPr lang="es-ES" sz="2000" dirty="0" smtClean="0">
                <a:solidFill>
                  <a:srgbClr val="C00000"/>
                </a:solidFill>
              </a:rPr>
              <a:t>      las </a:t>
            </a:r>
            <a:r>
              <a:rPr lang="es-ES" sz="2000" dirty="0">
                <a:solidFill>
                  <a:srgbClr val="C00000"/>
                </a:solidFill>
              </a:rPr>
              <a:t>Unidades asistenciales de diagnóstico o terapia, así como de </a:t>
            </a:r>
            <a:r>
              <a:rPr lang="es-ES" sz="2000" dirty="0" err="1">
                <a:solidFill>
                  <a:srgbClr val="C00000"/>
                </a:solidFill>
              </a:rPr>
              <a:t>Radiofísica</a:t>
            </a:r>
            <a:r>
              <a:rPr lang="es-ES" sz="2000" dirty="0">
                <a:solidFill>
                  <a:srgbClr val="C00000"/>
                </a:solidFill>
              </a:rPr>
              <a:t> Hospitalaria, </a:t>
            </a:r>
          </a:p>
        </p:txBody>
      </p:sp>
    </p:spTree>
    <p:extLst>
      <p:ext uri="{BB962C8B-B14F-4D97-AF65-F5344CB8AC3E}">
        <p14:creationId xmlns:p14="http://schemas.microsoft.com/office/powerpoint/2010/main" xmlns="" val="977001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04132114"/>
              </p:ext>
            </p:extLst>
          </p:nvPr>
        </p:nvGraphicFramePr>
        <p:xfrm>
          <a:off x="251520" y="1196752"/>
          <a:ext cx="2871787" cy="4064000"/>
        </p:xfrm>
        <a:graphic>
          <a:graphicData uri="http://schemas.openxmlformats.org/presentationml/2006/ole">
            <p:oleObj spid="_x0000_s3088" name="Acrobat Document" r:id="rId3" imgW="5355000" imgH="7578000" progId="AcroExch.Document.DC">
              <p:embed/>
            </p:oleObj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2" t="18089" r="24104" b="21552"/>
          <a:stretch/>
        </p:blipFill>
        <p:spPr bwMode="auto">
          <a:xfrm>
            <a:off x="3248167" y="1378424"/>
            <a:ext cx="5788329" cy="459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6597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806" t="10924" r="31380" b="10001"/>
          <a:stretch/>
        </p:blipFill>
        <p:spPr bwMode="auto">
          <a:xfrm>
            <a:off x="179512" y="1052736"/>
            <a:ext cx="352839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45" t="12521" r="31642" b="6344"/>
          <a:stretch/>
        </p:blipFill>
        <p:spPr bwMode="auto">
          <a:xfrm>
            <a:off x="3707905" y="1052736"/>
            <a:ext cx="5436096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3765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3476"/>
            <a:ext cx="3640137" cy="510222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37" t="20776" r="30933" b="46448"/>
          <a:stretch/>
        </p:blipFill>
        <p:spPr bwMode="auto">
          <a:xfrm>
            <a:off x="4271748" y="1123476"/>
            <a:ext cx="4620732" cy="439375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1287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2078" y="116632"/>
            <a:ext cx="8229600" cy="936104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COMPETENCIAS GENÉRICAS </a:t>
            </a:r>
            <a:br>
              <a:rPr lang="es-ES" sz="3600" dirty="0" smtClean="0">
                <a:solidFill>
                  <a:schemeClr val="bg1"/>
                </a:solidFill>
              </a:rPr>
            </a:br>
            <a:r>
              <a:rPr lang="es-ES" sz="3600" dirty="0" smtClean="0">
                <a:solidFill>
                  <a:schemeClr val="bg1"/>
                </a:solidFill>
              </a:rPr>
              <a:t>DOMINIOS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2" t="28104" r="4216" b="25329"/>
          <a:stretch/>
        </p:blipFill>
        <p:spPr bwMode="auto">
          <a:xfrm>
            <a:off x="222402" y="1412776"/>
            <a:ext cx="8568952" cy="43924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942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2078" y="116632"/>
            <a:ext cx="8229600" cy="936104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COMPETENCIAS ESPECÍFICAS </a:t>
            </a:r>
            <a:br>
              <a:rPr lang="es-ES" sz="3600" dirty="0" smtClean="0">
                <a:solidFill>
                  <a:schemeClr val="bg1"/>
                </a:solidFill>
              </a:rPr>
            </a:br>
            <a:r>
              <a:rPr lang="es-ES" sz="3600" dirty="0" smtClean="0">
                <a:solidFill>
                  <a:schemeClr val="bg1"/>
                </a:solidFill>
              </a:rPr>
              <a:t>DOMINIOS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6" t="27209" r="22927" b="49527"/>
          <a:stretch/>
        </p:blipFill>
        <p:spPr bwMode="auto">
          <a:xfrm>
            <a:off x="179512" y="1142984"/>
            <a:ext cx="8750206" cy="457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81296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580</Words>
  <Application>Microsoft Office PowerPoint</Application>
  <PresentationFormat>Presentación en pantalla (4:3)</PresentationFormat>
  <Paragraphs>40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Tema de Office</vt:lpstr>
      <vt:lpstr>Acrobat Document</vt:lpstr>
      <vt:lpstr>ESPECIALIDAD DE RADIOFÍSICA Y LA NUEVA DIRECTIVA</vt:lpstr>
      <vt:lpstr>Diapositiva 2</vt:lpstr>
      <vt:lpstr>Diapositiva 3</vt:lpstr>
      <vt:lpstr>Servicio de Radiofísica</vt:lpstr>
      <vt:lpstr>Diapositiva 5</vt:lpstr>
      <vt:lpstr>Diapositiva 6</vt:lpstr>
      <vt:lpstr>Diapositiva 7</vt:lpstr>
      <vt:lpstr>COMPETENCIAS GENÉRICAS  DOMINIOS</vt:lpstr>
      <vt:lpstr>COMPETENCIAS ESPECÍFICAS  DOMINIOS</vt:lpstr>
      <vt:lpstr>Diapositiva 10</vt:lpstr>
      <vt:lpstr>Diapositiva 11</vt:lpstr>
      <vt:lpstr>Diapositiva 12</vt:lpstr>
      <vt:lpstr>Proyecto de decreto por el que se modifica el Decreto 51/2006, de 15 de junio, del Consejo de Gobierno, regulador del régimen jurídico y el procedimiento de autorización y registro de centros, servicios y establecimientos sanitarios de la Comunidad de Madrid</vt:lpstr>
      <vt:lpstr>Especialidad de Radiofísica</vt:lpstr>
      <vt:lpstr>Diapositiva 15</vt:lpstr>
    </vt:vector>
  </TitlesOfParts>
  <Company>Sermas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REFLEXIONES TRAS 20 AÑOS DE PROTECCIÓN RADIOLÓGICA AL PACIENTE EN ESPAÑA</dc:title>
  <dc:creator>España Lopez.Maria Luisa</dc:creator>
  <cp:lastModifiedBy>María Yanguas</cp:lastModifiedBy>
  <cp:revision>51</cp:revision>
  <dcterms:created xsi:type="dcterms:W3CDTF">2018-04-02T11:27:36Z</dcterms:created>
  <dcterms:modified xsi:type="dcterms:W3CDTF">2018-04-11T17:05:33Z</dcterms:modified>
</cp:coreProperties>
</file>