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4" r:id="rId3"/>
    <p:sldId id="257" r:id="rId4"/>
    <p:sldId id="284" r:id="rId5"/>
    <p:sldId id="258" r:id="rId6"/>
    <p:sldId id="259" r:id="rId7"/>
    <p:sldId id="261" r:id="rId8"/>
    <p:sldId id="262" r:id="rId9"/>
    <p:sldId id="263" r:id="rId10"/>
    <p:sldId id="265" r:id="rId11"/>
    <p:sldId id="276" r:id="rId12"/>
    <p:sldId id="266" r:id="rId13"/>
    <p:sldId id="267" r:id="rId14"/>
    <p:sldId id="277" r:id="rId15"/>
    <p:sldId id="268" r:id="rId16"/>
    <p:sldId id="269" r:id="rId17"/>
    <p:sldId id="278" r:id="rId18"/>
    <p:sldId id="279" r:id="rId19"/>
    <p:sldId id="280" r:id="rId20"/>
    <p:sldId id="270" r:id="rId21"/>
    <p:sldId id="271" r:id="rId22"/>
    <p:sldId id="281" r:id="rId23"/>
    <p:sldId id="272" r:id="rId24"/>
    <p:sldId id="273" r:id="rId25"/>
    <p:sldId id="282" r:id="rId26"/>
    <p:sldId id="283" r:id="rId27"/>
    <p:sldId id="274" r:id="rId28"/>
    <p:sldId id="275" r:id="rId29"/>
    <p:sldId id="285"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80745E-B9A1-4319-BB54-269552EB5689}" type="datetimeFigureOut">
              <a:rPr lang="es-ES" smtClean="0"/>
              <a:pPr/>
              <a:t>10/04/2018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AE107-A32E-4FBB-96E5-8835E02B50A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solidFill>
                  <a:schemeClr val="bg1"/>
                </a:solidFill>
              </a:rPr>
              <a:t>-¿Cumplimiento del proyecto de nuevo RD?: Si a día de hoy no hay medios y no se cumple el RD</a:t>
            </a:r>
            <a:r>
              <a:rPr lang="es-ES" baseline="0" dirty="0" smtClean="0">
                <a:solidFill>
                  <a:schemeClr val="bg1"/>
                </a:solidFill>
              </a:rPr>
              <a:t> vigente, ni se obtienen datos para estudiar los posibles problemas, lo más esperable es que el nuevo proyecto quede en nada y se continúe el mismo camino hasta ahora.</a:t>
            </a:r>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solidFill>
                  <a:schemeClr val="bg1"/>
                </a:solidFill>
              </a:rPr>
              <a:t>-¿Personal cualificado a todos los niveles?: ya no hablamos de que exista</a:t>
            </a:r>
            <a:r>
              <a:rPr lang="es-ES" baseline="0" dirty="0" smtClean="0">
                <a:solidFill>
                  <a:schemeClr val="bg1"/>
                </a:solidFill>
              </a:rPr>
              <a:t> personal para cuestiones de protección radiológica dentro del hospital, que llevasen un control de la seguridad y se asegurasen de un cumplimiento adecuado, sino de que tanto el personal que realiza las pruebas, como el que las solicita, estén cualificados y adecuadamente formados en este tema.</a:t>
            </a:r>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solidFill>
                  <a:schemeClr val="bg1"/>
                </a:solidFill>
              </a:rPr>
              <a:t>-</a:t>
            </a:r>
            <a:r>
              <a:rPr lang="es-ES" dirty="0" smtClean="0">
                <a:solidFill>
                  <a:schemeClr val="bg1"/>
                </a:solidFill>
              </a:rPr>
              <a:t>¿Conciencia en la población?: ¿es la población consciente de la irrelevancia</a:t>
            </a:r>
            <a:r>
              <a:rPr lang="es-ES" baseline="0" dirty="0" smtClean="0">
                <a:solidFill>
                  <a:schemeClr val="bg1"/>
                </a:solidFill>
              </a:rPr>
              <a:t> de muchas pruebas radiológicas que se le hacen?¿Son conscientes de las implicaciones que tiene el realizar tal cantidad de pruebas, que no sirven para resolver sus patologías? La población tiende cada vez más a necesitar pruebas de imágenes para todo lo que le ocurra, y las solicitan/exigen a los clínicos.</a:t>
            </a:r>
            <a:endParaRPr lang="es-ES"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solidFill>
                <a:schemeClr val="bg1"/>
              </a:solidFill>
            </a:endParaRPr>
          </a:p>
          <a:p>
            <a:endParaRPr lang="es-ES" dirty="0"/>
          </a:p>
        </p:txBody>
      </p:sp>
      <p:sp>
        <p:nvSpPr>
          <p:cNvPr id="4" name="3 Marcador de número de diapositiva"/>
          <p:cNvSpPr>
            <a:spLocks noGrp="1"/>
          </p:cNvSpPr>
          <p:nvPr>
            <p:ph type="sldNum" sz="quarter" idx="10"/>
          </p:nvPr>
        </p:nvSpPr>
        <p:spPr/>
        <p:txBody>
          <a:bodyPr/>
          <a:lstStyle/>
          <a:p>
            <a:fld id="{726AE107-A32E-4FBB-96E5-8835E02B50A7}" type="slidenum">
              <a:rPr lang="es-ES" smtClean="0"/>
              <a:pPr/>
              <a:t>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a:t>
            </a:r>
            <a:r>
              <a:rPr lang="es-ES" dirty="0" smtClean="0">
                <a:solidFill>
                  <a:schemeClr val="bg1"/>
                </a:solidFill>
              </a:rPr>
              <a:t>¿Personal suficiente?¿Formación adecuada?: A</a:t>
            </a:r>
            <a:r>
              <a:rPr lang="es-ES" baseline="0" dirty="0" smtClean="0">
                <a:solidFill>
                  <a:schemeClr val="bg1"/>
                </a:solidFill>
              </a:rPr>
              <a:t> día de hoy generaciones de residentes de familia en Cáceres acaban la residencia y no han rotado por nuestro servicio, en Urgencias la mayor parte del peso asistencial en las guardias las llevan los residentes bajo supervisión de adjuntos, lo que implica una medicina defensiva sistemática sin control ni razonamiento de lo que se pide, porqué se pide y si lo que se pide tiene alguna relevancia.</a:t>
            </a:r>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solidFill>
                  <a:schemeClr val="bg1"/>
                </a:solidFill>
              </a:rPr>
              <a:t>-</a:t>
            </a:r>
            <a:r>
              <a:rPr lang="es-ES" dirty="0" smtClean="0">
                <a:solidFill>
                  <a:schemeClr val="bg1"/>
                </a:solidFill>
              </a:rPr>
              <a:t>¿CONTROL DE PRUEBAS SOLICITADAS Y SU INDICACIÓN REAL? Son conscientes los</a:t>
            </a:r>
            <a:r>
              <a:rPr lang="es-ES" baseline="0" dirty="0" smtClean="0">
                <a:solidFill>
                  <a:schemeClr val="bg1"/>
                </a:solidFill>
              </a:rPr>
              <a:t> facultativos y residentes del hospital lo que piden a cada paciente, si tiene otras pruebas previas que pueden solucionar el problema en ese momento o si realmente la prueba que piden va a aportar algo al enfoque adecuado de la patología del paciente.</a:t>
            </a:r>
            <a:endParaRPr lang="es-ES"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solidFill>
                <a:schemeClr val="bg1"/>
              </a:solidFill>
            </a:endParaRPr>
          </a:p>
          <a:p>
            <a:endParaRPr lang="es-ES" dirty="0"/>
          </a:p>
        </p:txBody>
      </p:sp>
      <p:sp>
        <p:nvSpPr>
          <p:cNvPr id="4" name="3 Marcador de número de diapositiva"/>
          <p:cNvSpPr>
            <a:spLocks noGrp="1"/>
          </p:cNvSpPr>
          <p:nvPr>
            <p:ph type="sldNum" sz="quarter" idx="10"/>
          </p:nvPr>
        </p:nvSpPr>
        <p:spPr/>
        <p:txBody>
          <a:bodyPr/>
          <a:lstStyle/>
          <a:p>
            <a:fld id="{726AE107-A32E-4FBB-96E5-8835E02B50A7}" type="slidenum">
              <a:rPr lang="es-ES" smtClean="0"/>
              <a:pPr/>
              <a:t>6</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Tx/>
              <a:buChar char="-"/>
            </a:pPr>
            <a:r>
              <a:rPr lang="es-ES" dirty="0" smtClean="0"/>
              <a:t>Número. En</a:t>
            </a:r>
            <a:r>
              <a:rPr lang="es-ES" baseline="0" dirty="0" smtClean="0"/>
              <a:t> las siguientes diapositivas observaremos que gran cantidad de ellas.</a:t>
            </a:r>
          </a:p>
          <a:p>
            <a:pPr>
              <a:buFontTx/>
              <a:buChar char="-"/>
            </a:pPr>
            <a:r>
              <a:rPr lang="es-ES" baseline="0" dirty="0" smtClean="0"/>
              <a:t>Tipo. ¿Saben los profesionales que solicitan las pruebas, el tipo de prueba adecuada para la patología que se sospecha en su paciente?</a:t>
            </a:r>
          </a:p>
          <a:p>
            <a:pPr>
              <a:buFontTx/>
              <a:buChar char="-"/>
            </a:pPr>
            <a:r>
              <a:rPr lang="es-ES" baseline="0" dirty="0" smtClean="0"/>
              <a:t>Indicación. Muchas pruebas no tienen indicación en base a la patología que se sospecha ni al cuadro que presenta el paciente.</a:t>
            </a:r>
          </a:p>
          <a:p>
            <a:pPr>
              <a:buFontTx/>
              <a:buChar char="-"/>
            </a:pPr>
            <a:r>
              <a:rPr lang="es-ES" baseline="0" dirty="0" smtClean="0"/>
              <a:t>Utilidad. Hay un importante número de pruebas que no solo no están indicadas, sino que además no van a aportar nada al manejo actual del paciente, resultando totalmente inútiles.</a:t>
            </a:r>
            <a:endParaRPr lang="es-ES" dirty="0"/>
          </a:p>
        </p:txBody>
      </p:sp>
      <p:sp>
        <p:nvSpPr>
          <p:cNvPr id="4" name="3 Marcador de número de diapositiva"/>
          <p:cNvSpPr>
            <a:spLocks noGrp="1"/>
          </p:cNvSpPr>
          <p:nvPr>
            <p:ph type="sldNum" sz="quarter" idx="10"/>
          </p:nvPr>
        </p:nvSpPr>
        <p:spPr/>
        <p:txBody>
          <a:bodyPr/>
          <a:lstStyle/>
          <a:p>
            <a:fld id="{726AE107-A32E-4FBB-96E5-8835E02B50A7}" type="slidenum">
              <a:rPr lang="es-ES" smtClean="0"/>
              <a:pPr/>
              <a:t>7</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98037E-A6F7-4678-A575-E702D2B63873}" type="datetimeFigureOut">
              <a:rPr lang="es-ES" smtClean="0"/>
              <a:pPr/>
              <a:t>10/04/2018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F18485-62F7-4902-A567-20E0DFEBF3D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8037E-A6F7-4678-A575-E702D2B63873}" type="datetimeFigureOut">
              <a:rPr lang="es-ES" smtClean="0"/>
              <a:pPr/>
              <a:t>10/04/2018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F18485-62F7-4902-A567-20E0DFEBF3D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928670"/>
            <a:ext cx="7772400" cy="1470025"/>
          </a:xfrm>
        </p:spPr>
        <p:txBody>
          <a:bodyPr>
            <a:normAutofit fontScale="90000"/>
          </a:bodyPr>
          <a:lstStyle/>
          <a:p>
            <a:r>
              <a:rPr lang="es-ES" dirty="0" smtClean="0">
                <a:solidFill>
                  <a:srgbClr val="FFFF00"/>
                </a:solidFill>
              </a:rPr>
              <a:t>PROTECCION RADIOLÓGICA AL PACIENTE:</a:t>
            </a:r>
            <a:br>
              <a:rPr lang="es-ES" dirty="0" smtClean="0">
                <a:solidFill>
                  <a:srgbClr val="FFFF00"/>
                </a:solidFill>
              </a:rPr>
            </a:br>
            <a:r>
              <a:rPr lang="es-ES" sz="2800" dirty="0" smtClean="0">
                <a:solidFill>
                  <a:srgbClr val="FFFF00"/>
                </a:solidFill>
              </a:rPr>
              <a:t>QUÉ DEBEMOS CAMBIAR</a:t>
            </a:r>
            <a:r>
              <a:rPr lang="es-ES" dirty="0" smtClean="0">
                <a:solidFill>
                  <a:srgbClr val="FFFF00"/>
                </a:solidFill>
              </a:rPr>
              <a:t/>
            </a:r>
            <a:br>
              <a:rPr lang="es-ES" dirty="0" smtClean="0">
                <a:solidFill>
                  <a:srgbClr val="FFFF00"/>
                </a:solidFill>
              </a:rPr>
            </a:br>
            <a:r>
              <a:rPr lang="es-ES" dirty="0" smtClean="0">
                <a:solidFill>
                  <a:srgbClr val="FFFF00"/>
                </a:solidFill>
              </a:rPr>
              <a:t> </a:t>
            </a:r>
            <a:endParaRPr lang="es-ES" dirty="0">
              <a:solidFill>
                <a:srgbClr val="FFFF00"/>
              </a:solidFill>
            </a:endParaRPr>
          </a:p>
        </p:txBody>
      </p:sp>
      <p:sp>
        <p:nvSpPr>
          <p:cNvPr id="3" name="2 Subtítulo"/>
          <p:cNvSpPr>
            <a:spLocks noGrp="1"/>
          </p:cNvSpPr>
          <p:nvPr>
            <p:ph type="subTitle" idx="1"/>
          </p:nvPr>
        </p:nvSpPr>
        <p:spPr>
          <a:xfrm>
            <a:off x="1357290" y="5105400"/>
            <a:ext cx="6400800" cy="1752600"/>
          </a:xfrm>
        </p:spPr>
        <p:txBody>
          <a:bodyPr>
            <a:normAutofit/>
          </a:bodyPr>
          <a:lstStyle/>
          <a:p>
            <a:pPr algn="r"/>
            <a:endParaRPr lang="es-ES" sz="1600" dirty="0" smtClean="0"/>
          </a:p>
          <a:p>
            <a:pPr algn="r"/>
            <a:r>
              <a:rPr lang="es-ES" sz="1600" dirty="0" smtClean="0"/>
              <a:t>Urbano De La Calle Pato (Jefe de Servicio)</a:t>
            </a:r>
          </a:p>
          <a:p>
            <a:pPr algn="r"/>
            <a:r>
              <a:rPr lang="es-ES" sz="1600" dirty="0" smtClean="0"/>
              <a:t>Ignacio Díaz </a:t>
            </a:r>
            <a:r>
              <a:rPr lang="es-ES" sz="1600" dirty="0" err="1" smtClean="0"/>
              <a:t>Villalonga</a:t>
            </a:r>
            <a:r>
              <a:rPr lang="es-ES" sz="1600" dirty="0" smtClean="0"/>
              <a:t> (Residente)</a:t>
            </a:r>
            <a:endParaRPr lang="es-ES" sz="1600" dirty="0"/>
          </a:p>
          <a:p>
            <a:pPr algn="r"/>
            <a:r>
              <a:rPr lang="es-ES" sz="1600" dirty="0" smtClean="0"/>
              <a:t>SERVICIO DE RADIODIAGNÓSTICO DEL HOSPITAL SAN PEDRO DE ALCÁNTARA (CÁCERES)</a:t>
            </a:r>
            <a:endParaRPr lang="es-ES" sz="1600" dirty="0"/>
          </a:p>
        </p:txBody>
      </p:sp>
      <p:pic>
        <p:nvPicPr>
          <p:cNvPr id="4" name="3 Imagen" descr="HSPA portada.jpg"/>
          <p:cNvPicPr>
            <a:picLocks noChangeAspect="1"/>
          </p:cNvPicPr>
          <p:nvPr/>
        </p:nvPicPr>
        <p:blipFill>
          <a:blip r:embed="rId2"/>
          <a:stretch>
            <a:fillRect/>
          </a:stretch>
        </p:blipFill>
        <p:spPr>
          <a:xfrm>
            <a:off x="2285984" y="2357430"/>
            <a:ext cx="3929058" cy="24900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solidFill>
                  <a:srgbClr val="FFFF00"/>
                </a:solidFill>
              </a:rPr>
              <a:t>Rx</a:t>
            </a:r>
            <a:r>
              <a:rPr lang="es-ES" dirty="0" smtClean="0">
                <a:solidFill>
                  <a:srgbClr val="FFFF00"/>
                </a:solidFill>
              </a:rPr>
              <a:t> simple de Cráneo en TCE</a:t>
            </a:r>
            <a:endParaRPr lang="es-ES" dirty="0">
              <a:solidFill>
                <a:srgbClr val="FFFF00"/>
              </a:solidFill>
            </a:endParaRPr>
          </a:p>
        </p:txBody>
      </p:sp>
      <p:sp>
        <p:nvSpPr>
          <p:cNvPr id="3" name="2 Marcador de contenido"/>
          <p:cNvSpPr>
            <a:spLocks noGrp="1"/>
          </p:cNvSpPr>
          <p:nvPr>
            <p:ph idx="1"/>
          </p:nvPr>
        </p:nvSpPr>
        <p:spPr/>
        <p:txBody>
          <a:bodyPr>
            <a:normAutofit/>
          </a:bodyPr>
          <a:lstStyle/>
          <a:p>
            <a:pPr algn="just"/>
            <a:endParaRPr lang="es-ES" dirty="0" smtClean="0">
              <a:solidFill>
                <a:srgbClr val="FF0000"/>
              </a:solidFill>
            </a:endParaRPr>
          </a:p>
          <a:p>
            <a:pPr algn="just"/>
            <a:r>
              <a:rPr lang="es-ES" dirty="0" smtClean="0">
                <a:solidFill>
                  <a:srgbClr val="FF0000"/>
                </a:solidFill>
              </a:rPr>
              <a:t>EN CASO DE REQUERIR ALGUNA PRUEBA DE IMAGEN, EVITAR LA REALIZACIÓN DE PRUEBAS INNECESARIAS Y ADEMÁS ACELERAR EL PROCESO DIAGNÓSTICO</a:t>
            </a:r>
          </a:p>
          <a:p>
            <a:pPr algn="just"/>
            <a:endParaRPr lang="es-ES" dirty="0" smtClean="0">
              <a:solidFill>
                <a:schemeClr val="bg1"/>
              </a:solidFill>
            </a:endParaRPr>
          </a:p>
        </p:txBody>
      </p:sp>
      <p:pic>
        <p:nvPicPr>
          <p:cNvPr id="4" name="3 Imagen" descr="rx craneo prestaciones.JPG"/>
          <p:cNvPicPr>
            <a:picLocks noChangeAspect="1"/>
          </p:cNvPicPr>
          <p:nvPr/>
        </p:nvPicPr>
        <p:blipFill>
          <a:blip r:embed="rId2"/>
          <a:stretch>
            <a:fillRect/>
          </a:stretch>
        </p:blipFill>
        <p:spPr>
          <a:xfrm>
            <a:off x="428596" y="2928934"/>
            <a:ext cx="8324850" cy="1095375"/>
          </a:xfrm>
          <a:prstGeom prst="rect">
            <a:avLst/>
          </a:prstGeom>
        </p:spPr>
      </p:pic>
      <p:sp>
        <p:nvSpPr>
          <p:cNvPr id="5" name="4 Elipse"/>
          <p:cNvSpPr/>
          <p:nvPr/>
        </p:nvSpPr>
        <p:spPr>
          <a:xfrm>
            <a:off x="1214414" y="3643314"/>
            <a:ext cx="642942" cy="2143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7" name="6 Conector recto"/>
          <p:cNvCxnSpPr/>
          <p:nvPr/>
        </p:nvCxnSpPr>
        <p:spPr>
          <a:xfrm>
            <a:off x="4214810" y="3857628"/>
            <a:ext cx="1071570"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4000496" y="3214686"/>
            <a:ext cx="1500198" cy="369332"/>
          </a:xfrm>
          <a:prstGeom prst="rect">
            <a:avLst/>
          </a:prstGeom>
          <a:noFill/>
        </p:spPr>
        <p:txBody>
          <a:bodyPr wrap="square" rtlCol="0">
            <a:spAutoFit/>
          </a:bodyPr>
          <a:lstStyle/>
          <a:p>
            <a:r>
              <a:rPr lang="es-ES" dirty="0" smtClean="0">
                <a:solidFill>
                  <a:srgbClr val="0070C0"/>
                </a:solidFill>
              </a:rPr>
              <a:t>2017  2016</a:t>
            </a:r>
            <a:endParaRPr lang="es-ES"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solidFill>
                  <a:srgbClr val="FFFF00"/>
                </a:solidFill>
              </a:rPr>
              <a:t>Rx</a:t>
            </a:r>
            <a:r>
              <a:rPr lang="es-ES" dirty="0" smtClean="0">
                <a:solidFill>
                  <a:srgbClr val="FFFF00"/>
                </a:solidFill>
              </a:rPr>
              <a:t> simple de Cráneo en TCE</a:t>
            </a:r>
            <a:endParaRPr lang="es-ES" dirty="0">
              <a:solidFill>
                <a:srgbClr val="FFFF00"/>
              </a:solidFill>
            </a:endParaRPr>
          </a:p>
        </p:txBody>
      </p:sp>
      <p:sp>
        <p:nvSpPr>
          <p:cNvPr id="3" name="2 Marcador de contenido"/>
          <p:cNvSpPr>
            <a:spLocks noGrp="1"/>
          </p:cNvSpPr>
          <p:nvPr>
            <p:ph idx="1"/>
          </p:nvPr>
        </p:nvSpPr>
        <p:spPr/>
        <p:txBody>
          <a:bodyPr>
            <a:normAutofit/>
          </a:bodyPr>
          <a:lstStyle/>
          <a:p>
            <a:pPr algn="just"/>
            <a:endParaRPr lang="es-ES" dirty="0" smtClean="0">
              <a:solidFill>
                <a:srgbClr val="FF0000"/>
              </a:solidFill>
            </a:endParaRPr>
          </a:p>
          <a:p>
            <a:pPr algn="just"/>
            <a:r>
              <a:rPr lang="es-ES" dirty="0" smtClean="0">
                <a:solidFill>
                  <a:srgbClr val="FF0000"/>
                </a:solidFill>
              </a:rPr>
              <a:t>EN CASO DE REQUERIR ALGUNA PRUEBA DE IMAGEN, EVITAR LA REALIZACIÓN DE PRUEBAS INNECESARIAS Y ADEMÁS ACELERAR EL PROCESO DIAGNÓSTICO</a:t>
            </a:r>
          </a:p>
          <a:p>
            <a:pPr algn="just"/>
            <a:endParaRPr lang="es-ES" dirty="0" smtClean="0">
              <a:solidFill>
                <a:schemeClr val="bg1"/>
              </a:solidFill>
            </a:endParaRPr>
          </a:p>
        </p:txBody>
      </p:sp>
      <p:pic>
        <p:nvPicPr>
          <p:cNvPr id="4" name="3 Imagen" descr="rx craneo prestaciones.JPG"/>
          <p:cNvPicPr>
            <a:picLocks noChangeAspect="1"/>
          </p:cNvPicPr>
          <p:nvPr/>
        </p:nvPicPr>
        <p:blipFill>
          <a:blip r:embed="rId2"/>
          <a:stretch>
            <a:fillRect/>
          </a:stretch>
        </p:blipFill>
        <p:spPr>
          <a:xfrm>
            <a:off x="428596" y="2928934"/>
            <a:ext cx="8324850" cy="1095375"/>
          </a:xfrm>
          <a:prstGeom prst="rect">
            <a:avLst/>
          </a:prstGeom>
        </p:spPr>
      </p:pic>
      <p:sp>
        <p:nvSpPr>
          <p:cNvPr id="5" name="4 Elipse"/>
          <p:cNvSpPr/>
          <p:nvPr/>
        </p:nvSpPr>
        <p:spPr>
          <a:xfrm>
            <a:off x="1214414" y="3643314"/>
            <a:ext cx="642942" cy="2143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7" name="6 Conector recto"/>
          <p:cNvCxnSpPr/>
          <p:nvPr/>
        </p:nvCxnSpPr>
        <p:spPr>
          <a:xfrm>
            <a:off x="4214810" y="3857628"/>
            <a:ext cx="1071570"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4000496" y="3214686"/>
            <a:ext cx="1500198" cy="369332"/>
          </a:xfrm>
          <a:prstGeom prst="rect">
            <a:avLst/>
          </a:prstGeom>
          <a:noFill/>
        </p:spPr>
        <p:txBody>
          <a:bodyPr wrap="square" rtlCol="0">
            <a:spAutoFit/>
          </a:bodyPr>
          <a:lstStyle/>
          <a:p>
            <a:r>
              <a:rPr lang="es-ES" dirty="0" smtClean="0">
                <a:solidFill>
                  <a:srgbClr val="0070C0"/>
                </a:solidFill>
              </a:rPr>
              <a:t>2017  2016</a:t>
            </a:r>
            <a:endParaRPr lang="es-ES" dirty="0">
              <a:solidFill>
                <a:srgbClr val="0070C0"/>
              </a:solidFill>
            </a:endParaRPr>
          </a:p>
        </p:txBody>
      </p:sp>
      <p:sp>
        <p:nvSpPr>
          <p:cNvPr id="9" name="8 CuadroTexto"/>
          <p:cNvSpPr txBox="1"/>
          <p:nvPr/>
        </p:nvSpPr>
        <p:spPr>
          <a:xfrm>
            <a:off x="2071670" y="4714884"/>
            <a:ext cx="5143536" cy="369332"/>
          </a:xfrm>
          <a:prstGeom prst="rect">
            <a:avLst/>
          </a:prstGeom>
          <a:noFill/>
        </p:spPr>
        <p:txBody>
          <a:bodyPr wrap="square" rtlCol="0">
            <a:spAutoFit/>
          </a:bodyPr>
          <a:lstStyle/>
          <a:p>
            <a:r>
              <a:rPr lang="es-ES" dirty="0" smtClean="0">
                <a:solidFill>
                  <a:schemeClr val="bg1"/>
                </a:solidFill>
              </a:rPr>
              <a:t>EN LA ÚLTIMA SEMANA: 9 </a:t>
            </a:r>
            <a:r>
              <a:rPr lang="es-ES" dirty="0" err="1" smtClean="0">
                <a:solidFill>
                  <a:schemeClr val="bg1"/>
                </a:solidFill>
              </a:rPr>
              <a:t>Rx</a:t>
            </a:r>
            <a:r>
              <a:rPr lang="es-ES" dirty="0" smtClean="0">
                <a:solidFill>
                  <a:schemeClr val="bg1"/>
                </a:solidFill>
              </a:rPr>
              <a:t> SIMPLES DE CRÁNEO</a:t>
            </a:r>
            <a:endParaRPr lang="es-E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FF00"/>
                </a:solidFill>
              </a:rPr>
              <a:t>PRUEBAS DE IMAGEN EN LUMBALGIA NO COMPLICADA</a:t>
            </a:r>
            <a:endParaRPr lang="es-ES" dirty="0">
              <a:solidFill>
                <a:srgbClr val="FFFF00"/>
              </a:solidFill>
            </a:endParaRPr>
          </a:p>
        </p:txBody>
      </p:sp>
      <p:sp>
        <p:nvSpPr>
          <p:cNvPr id="3" name="2 Marcador de contenido"/>
          <p:cNvSpPr>
            <a:spLocks noGrp="1"/>
          </p:cNvSpPr>
          <p:nvPr>
            <p:ph idx="1"/>
          </p:nvPr>
        </p:nvSpPr>
        <p:spPr/>
        <p:txBody>
          <a:bodyPr/>
          <a:lstStyle/>
          <a:p>
            <a:r>
              <a:rPr lang="es-ES" dirty="0" smtClean="0">
                <a:solidFill>
                  <a:schemeClr val="bg1"/>
                </a:solidFill>
              </a:rPr>
              <a:t>La </a:t>
            </a:r>
            <a:r>
              <a:rPr lang="es-ES" dirty="0" err="1" smtClean="0">
                <a:solidFill>
                  <a:schemeClr val="bg1"/>
                </a:solidFill>
              </a:rPr>
              <a:t>lumbalgia</a:t>
            </a:r>
            <a:r>
              <a:rPr lang="es-ES" dirty="0" smtClean="0">
                <a:solidFill>
                  <a:schemeClr val="bg1"/>
                </a:solidFill>
              </a:rPr>
              <a:t> aguda no complicada es un proceso benigno y </a:t>
            </a:r>
            <a:r>
              <a:rPr lang="es-ES" dirty="0" err="1" smtClean="0">
                <a:solidFill>
                  <a:schemeClr val="bg1"/>
                </a:solidFill>
              </a:rPr>
              <a:t>autolimitado</a:t>
            </a:r>
            <a:r>
              <a:rPr lang="es-ES" dirty="0" smtClean="0">
                <a:solidFill>
                  <a:schemeClr val="bg1"/>
                </a:solidFill>
              </a:rPr>
              <a:t>.</a:t>
            </a:r>
          </a:p>
          <a:p>
            <a:endParaRPr lang="es-ES" dirty="0" smtClean="0">
              <a:solidFill>
                <a:schemeClr val="bg1"/>
              </a:solidFill>
            </a:endParaRPr>
          </a:p>
          <a:p>
            <a:r>
              <a:rPr lang="es-ES" dirty="0" smtClean="0">
                <a:solidFill>
                  <a:schemeClr val="bg1"/>
                </a:solidFill>
              </a:rPr>
              <a:t>Si no presenta signos de alarma, no requiere ningún estudio radiológico.</a:t>
            </a:r>
          </a:p>
          <a:p>
            <a:endParaRPr lang="es-ES" dirty="0" smtClean="0">
              <a:solidFill>
                <a:schemeClr val="bg1"/>
              </a:solidFill>
            </a:endParaRPr>
          </a:p>
          <a:p>
            <a:r>
              <a:rPr lang="es-ES" dirty="0" smtClean="0">
                <a:solidFill>
                  <a:schemeClr val="bg1"/>
                </a:solidFill>
              </a:rPr>
              <a:t>Recuperación de forma espontánea en menos de 30 días la inmensa mayoría.</a:t>
            </a:r>
            <a:endParaRPr lang="es-E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FF00"/>
                </a:solidFill>
              </a:rPr>
              <a:t>PRUEBAS DE IMAGEN EN LUMBALGIA NO COMPLICADA</a:t>
            </a:r>
            <a:endParaRPr lang="es-ES" dirty="0">
              <a:solidFill>
                <a:srgbClr val="FFFF00"/>
              </a:solidFill>
            </a:endParaRPr>
          </a:p>
        </p:txBody>
      </p:sp>
      <p:sp>
        <p:nvSpPr>
          <p:cNvPr id="3" name="2 Marcador de contenido"/>
          <p:cNvSpPr>
            <a:spLocks noGrp="1"/>
          </p:cNvSpPr>
          <p:nvPr>
            <p:ph idx="1"/>
          </p:nvPr>
        </p:nvSpPr>
        <p:spPr/>
        <p:txBody>
          <a:bodyPr/>
          <a:lstStyle/>
          <a:p>
            <a:endParaRPr lang="es-ES" dirty="0" smtClean="0">
              <a:solidFill>
                <a:schemeClr val="bg1"/>
              </a:solidFill>
            </a:endParaRPr>
          </a:p>
          <a:p>
            <a:endParaRPr lang="es-ES" dirty="0" smtClean="0">
              <a:solidFill>
                <a:schemeClr val="bg1"/>
              </a:solidFill>
            </a:endParaRPr>
          </a:p>
          <a:p>
            <a:pPr algn="just"/>
            <a:r>
              <a:rPr lang="es-ES" dirty="0" smtClean="0">
                <a:solidFill>
                  <a:srgbClr val="FF0000"/>
                </a:solidFill>
              </a:rPr>
              <a:t>LA NO REALIZACIÓN DE PRUEBAS EN ESTE TIPO DE CUADROS SUPONE UNA REDUCCIÓN DEL NÚMERO DE ESTUDIOS, DE LA RADIACIÓN Y DEL COSTE SANITARIO.</a:t>
            </a:r>
            <a:endParaRPr lang="es-ES" dirty="0">
              <a:solidFill>
                <a:srgbClr val="FF0000"/>
              </a:solidFill>
            </a:endParaRPr>
          </a:p>
        </p:txBody>
      </p:sp>
      <p:pic>
        <p:nvPicPr>
          <p:cNvPr id="4" name="3 Imagen" descr="RX LUMBAR PRESTACIONES.JPG"/>
          <p:cNvPicPr>
            <a:picLocks noChangeAspect="1"/>
          </p:cNvPicPr>
          <p:nvPr/>
        </p:nvPicPr>
        <p:blipFill>
          <a:blip r:embed="rId2"/>
          <a:stretch>
            <a:fillRect/>
          </a:stretch>
        </p:blipFill>
        <p:spPr>
          <a:xfrm>
            <a:off x="1714480" y="2928934"/>
            <a:ext cx="6750806" cy="1604971"/>
          </a:xfrm>
          <a:prstGeom prst="rect">
            <a:avLst/>
          </a:prstGeom>
        </p:spPr>
      </p:pic>
      <p:sp>
        <p:nvSpPr>
          <p:cNvPr id="5" name="4 Elipse"/>
          <p:cNvSpPr/>
          <p:nvPr/>
        </p:nvSpPr>
        <p:spPr>
          <a:xfrm>
            <a:off x="1714480" y="3857628"/>
            <a:ext cx="3857652"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6715140" y="3857628"/>
            <a:ext cx="857256"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FF00"/>
                </a:solidFill>
              </a:rPr>
              <a:t>PRUEBAS DE IMAGEN EN LUMBALGIA NO COMPLICADA</a:t>
            </a:r>
            <a:endParaRPr lang="es-ES" dirty="0">
              <a:solidFill>
                <a:srgbClr val="FFFF00"/>
              </a:solidFill>
            </a:endParaRPr>
          </a:p>
        </p:txBody>
      </p:sp>
      <p:sp>
        <p:nvSpPr>
          <p:cNvPr id="3" name="2 Marcador de contenido"/>
          <p:cNvSpPr>
            <a:spLocks noGrp="1"/>
          </p:cNvSpPr>
          <p:nvPr>
            <p:ph idx="1"/>
          </p:nvPr>
        </p:nvSpPr>
        <p:spPr/>
        <p:txBody>
          <a:bodyPr/>
          <a:lstStyle/>
          <a:p>
            <a:endParaRPr lang="es-ES" dirty="0" smtClean="0">
              <a:solidFill>
                <a:schemeClr val="bg1"/>
              </a:solidFill>
            </a:endParaRPr>
          </a:p>
          <a:p>
            <a:endParaRPr lang="es-ES" dirty="0" smtClean="0">
              <a:solidFill>
                <a:schemeClr val="bg1"/>
              </a:solidFill>
            </a:endParaRPr>
          </a:p>
          <a:p>
            <a:pPr algn="just"/>
            <a:r>
              <a:rPr lang="es-ES" dirty="0" smtClean="0">
                <a:solidFill>
                  <a:srgbClr val="FF0000"/>
                </a:solidFill>
              </a:rPr>
              <a:t>LA NO REALIZACIÓN DE PRUEBAS EN ESTE TIPO DE CUADROS SUPONE UNA REDUCCIÓN DEL NÚMERO DE ESTUDIOS, DE LA RADIACIÓN Y DEL COSTE SANITARIO.</a:t>
            </a:r>
            <a:endParaRPr lang="es-ES" dirty="0">
              <a:solidFill>
                <a:srgbClr val="FF0000"/>
              </a:solidFill>
            </a:endParaRPr>
          </a:p>
        </p:txBody>
      </p:sp>
      <p:pic>
        <p:nvPicPr>
          <p:cNvPr id="4" name="3 Imagen" descr="RX LUMBAR PRESTACIONES.JPG"/>
          <p:cNvPicPr>
            <a:picLocks noChangeAspect="1"/>
          </p:cNvPicPr>
          <p:nvPr/>
        </p:nvPicPr>
        <p:blipFill>
          <a:blip r:embed="rId2"/>
          <a:stretch>
            <a:fillRect/>
          </a:stretch>
        </p:blipFill>
        <p:spPr>
          <a:xfrm>
            <a:off x="1714480" y="2928934"/>
            <a:ext cx="6750806" cy="1604971"/>
          </a:xfrm>
          <a:prstGeom prst="rect">
            <a:avLst/>
          </a:prstGeom>
        </p:spPr>
      </p:pic>
      <p:sp>
        <p:nvSpPr>
          <p:cNvPr id="5" name="4 Elipse"/>
          <p:cNvSpPr/>
          <p:nvPr/>
        </p:nvSpPr>
        <p:spPr>
          <a:xfrm>
            <a:off x="1714480" y="3857628"/>
            <a:ext cx="3857652"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6715140" y="3857628"/>
            <a:ext cx="857256"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1785918" y="5429264"/>
            <a:ext cx="5929354" cy="369332"/>
          </a:xfrm>
          <a:prstGeom prst="rect">
            <a:avLst/>
          </a:prstGeom>
          <a:noFill/>
        </p:spPr>
        <p:txBody>
          <a:bodyPr wrap="square" rtlCol="0">
            <a:spAutoFit/>
          </a:bodyPr>
          <a:lstStyle/>
          <a:p>
            <a:r>
              <a:rPr lang="es-ES" dirty="0" smtClean="0">
                <a:solidFill>
                  <a:schemeClr val="bg1"/>
                </a:solidFill>
              </a:rPr>
              <a:t>EN LA ÚLTIMA SEMANA: 176 </a:t>
            </a:r>
            <a:r>
              <a:rPr lang="es-ES" dirty="0" err="1" smtClean="0">
                <a:solidFill>
                  <a:schemeClr val="bg1"/>
                </a:solidFill>
              </a:rPr>
              <a:t>Rx</a:t>
            </a:r>
            <a:r>
              <a:rPr lang="es-ES" dirty="0" smtClean="0">
                <a:solidFill>
                  <a:schemeClr val="bg1"/>
                </a:solidFill>
              </a:rPr>
              <a:t> DE COLUMNA LUMBOSACRA</a:t>
            </a:r>
            <a:endParaRPr lang="es-E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solidFill>
                  <a:srgbClr val="FFFF00"/>
                </a:solidFill>
              </a:rPr>
              <a:t>Rx</a:t>
            </a:r>
            <a:r>
              <a:rPr lang="es-ES" dirty="0" smtClean="0">
                <a:solidFill>
                  <a:srgbClr val="FFFF00"/>
                </a:solidFill>
              </a:rPr>
              <a:t> Tórax portátil de pacientes en UCI</a:t>
            </a:r>
            <a:endParaRPr lang="es-ES" dirty="0">
              <a:solidFill>
                <a:srgbClr val="FFFF00"/>
              </a:solidFill>
            </a:endParaRPr>
          </a:p>
        </p:txBody>
      </p:sp>
      <p:sp>
        <p:nvSpPr>
          <p:cNvPr id="3" name="2 Marcador de contenido"/>
          <p:cNvSpPr>
            <a:spLocks noGrp="1"/>
          </p:cNvSpPr>
          <p:nvPr>
            <p:ph idx="1"/>
          </p:nvPr>
        </p:nvSpPr>
        <p:spPr/>
        <p:txBody>
          <a:bodyPr>
            <a:normAutofit fontScale="92500" lnSpcReduction="10000"/>
          </a:bodyPr>
          <a:lstStyle/>
          <a:p>
            <a:r>
              <a:rPr lang="es-ES" dirty="0" smtClean="0">
                <a:solidFill>
                  <a:schemeClr val="bg1"/>
                </a:solidFill>
              </a:rPr>
              <a:t>Se debe realizar esta exploración en caso de:</a:t>
            </a:r>
          </a:p>
          <a:p>
            <a:pPr lvl="1"/>
            <a:r>
              <a:rPr lang="es-ES" dirty="0" smtClean="0">
                <a:solidFill>
                  <a:schemeClr val="bg1"/>
                </a:solidFill>
              </a:rPr>
              <a:t>Sospecha de cambio en la evolución del paciente.</a:t>
            </a:r>
          </a:p>
          <a:p>
            <a:pPr lvl="1"/>
            <a:r>
              <a:rPr lang="es-ES" dirty="0" smtClean="0">
                <a:solidFill>
                  <a:schemeClr val="bg1"/>
                </a:solidFill>
              </a:rPr>
              <a:t>Tras colocación de vías centrales, intubación u otro aparato de soporte vital.</a:t>
            </a:r>
          </a:p>
          <a:p>
            <a:pPr lvl="1"/>
            <a:endParaRPr lang="es-ES" dirty="0" smtClean="0">
              <a:solidFill>
                <a:schemeClr val="bg1"/>
              </a:solidFill>
            </a:endParaRPr>
          </a:p>
          <a:p>
            <a:r>
              <a:rPr lang="es-ES" dirty="0" smtClean="0">
                <a:solidFill>
                  <a:schemeClr val="bg1"/>
                </a:solidFill>
              </a:rPr>
              <a:t>El porcentaje de hallazgos no esperados en la </a:t>
            </a:r>
            <a:r>
              <a:rPr lang="es-ES" dirty="0" err="1" smtClean="0">
                <a:solidFill>
                  <a:schemeClr val="bg1"/>
                </a:solidFill>
              </a:rPr>
              <a:t>Rx</a:t>
            </a:r>
            <a:r>
              <a:rPr lang="es-ES" dirty="0" smtClean="0">
                <a:solidFill>
                  <a:schemeClr val="bg1"/>
                </a:solidFill>
              </a:rPr>
              <a:t> de tórax portátil sistemática es bajo.</a:t>
            </a:r>
          </a:p>
          <a:p>
            <a:endParaRPr lang="es-ES" dirty="0" smtClean="0">
              <a:solidFill>
                <a:schemeClr val="bg1"/>
              </a:solidFill>
            </a:endParaRPr>
          </a:p>
          <a:p>
            <a:r>
              <a:rPr lang="es-ES" dirty="0" smtClean="0">
                <a:solidFill>
                  <a:schemeClr val="bg1"/>
                </a:solidFill>
              </a:rPr>
              <a:t>Se estima que sólo en un 2.2% estos estudios suponen un cambio en el manejo del paciente.</a:t>
            </a:r>
            <a:endParaRPr lang="es-E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solidFill>
                  <a:srgbClr val="FFFF00"/>
                </a:solidFill>
              </a:rPr>
              <a:t>Rx</a:t>
            </a:r>
            <a:r>
              <a:rPr lang="es-ES" dirty="0" smtClean="0">
                <a:solidFill>
                  <a:srgbClr val="FFFF00"/>
                </a:solidFill>
              </a:rPr>
              <a:t> Tórax portátil de pacientes en UCI</a:t>
            </a:r>
            <a:endParaRPr lang="es-ES" dirty="0">
              <a:solidFill>
                <a:srgbClr val="FFFF00"/>
              </a:solidFill>
            </a:endParaRPr>
          </a:p>
        </p:txBody>
      </p:sp>
      <p:sp>
        <p:nvSpPr>
          <p:cNvPr id="3" name="2 Marcador de contenido"/>
          <p:cNvSpPr>
            <a:spLocks noGrp="1"/>
          </p:cNvSpPr>
          <p:nvPr>
            <p:ph idx="1"/>
          </p:nvPr>
        </p:nvSpPr>
        <p:spPr/>
        <p:txBody>
          <a:bodyPr>
            <a:normAutofit/>
          </a:bodyPr>
          <a:lstStyle/>
          <a:p>
            <a:pPr>
              <a:buNone/>
            </a:pPr>
            <a:endParaRPr lang="es-ES" dirty="0" smtClean="0">
              <a:solidFill>
                <a:schemeClr val="bg1"/>
              </a:solidFill>
            </a:endParaRPr>
          </a:p>
          <a:p>
            <a:r>
              <a:rPr lang="es-ES" dirty="0" smtClean="0">
                <a:solidFill>
                  <a:srgbClr val="FF0000"/>
                </a:solidFill>
              </a:rPr>
              <a:t>ESTUDIOS DEMUESTRAN QUE LA UTILIZACIÓN DE ESTOS ESTUDIOS DE FORMA RUTINARIA SUPONE UN AUMENTO DE LA RADIACIÓN, DEL GASTO ECONÓMICO, NO SUPONIENDO UN CAMBIO EN EL MANEJO DEL PACIENTE.</a:t>
            </a:r>
            <a:endParaRPr lang="es-ES" dirty="0">
              <a:solidFill>
                <a:srgbClr val="FF0000"/>
              </a:solidFill>
            </a:endParaRPr>
          </a:p>
        </p:txBody>
      </p:sp>
      <p:pic>
        <p:nvPicPr>
          <p:cNvPr id="4" name="3 Imagen" descr="TORAX PORTATIL PRESTACIONES.JPG"/>
          <p:cNvPicPr>
            <a:picLocks noChangeAspect="1"/>
          </p:cNvPicPr>
          <p:nvPr/>
        </p:nvPicPr>
        <p:blipFill>
          <a:blip r:embed="rId2"/>
          <a:stretch>
            <a:fillRect/>
          </a:stretch>
        </p:blipFill>
        <p:spPr>
          <a:xfrm>
            <a:off x="1857356" y="3071810"/>
            <a:ext cx="5474190" cy="776291"/>
          </a:xfrm>
          <a:prstGeom prst="rect">
            <a:avLst/>
          </a:prstGeom>
        </p:spPr>
      </p:pic>
      <p:sp>
        <p:nvSpPr>
          <p:cNvPr id="5" name="4 Elipse"/>
          <p:cNvSpPr/>
          <p:nvPr/>
        </p:nvSpPr>
        <p:spPr>
          <a:xfrm>
            <a:off x="1928794" y="3357562"/>
            <a:ext cx="1071570"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5929322" y="3357562"/>
            <a:ext cx="64294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solidFill>
                  <a:srgbClr val="FFFF00"/>
                </a:solidFill>
              </a:rPr>
              <a:t>Rx</a:t>
            </a:r>
            <a:r>
              <a:rPr lang="es-ES" dirty="0" smtClean="0">
                <a:solidFill>
                  <a:srgbClr val="FFFF00"/>
                </a:solidFill>
              </a:rPr>
              <a:t> Tórax portátil de pacientes en UCI</a:t>
            </a:r>
            <a:endParaRPr lang="es-ES" dirty="0">
              <a:solidFill>
                <a:srgbClr val="FFFF00"/>
              </a:solidFill>
            </a:endParaRPr>
          </a:p>
        </p:txBody>
      </p:sp>
      <p:sp>
        <p:nvSpPr>
          <p:cNvPr id="3" name="2 Marcador de contenido"/>
          <p:cNvSpPr>
            <a:spLocks noGrp="1"/>
          </p:cNvSpPr>
          <p:nvPr>
            <p:ph idx="1"/>
          </p:nvPr>
        </p:nvSpPr>
        <p:spPr/>
        <p:txBody>
          <a:bodyPr>
            <a:normAutofit/>
          </a:bodyPr>
          <a:lstStyle/>
          <a:p>
            <a:pPr>
              <a:buNone/>
            </a:pPr>
            <a:endParaRPr lang="es-ES" dirty="0" smtClean="0">
              <a:solidFill>
                <a:schemeClr val="bg1"/>
              </a:solidFill>
            </a:endParaRPr>
          </a:p>
          <a:p>
            <a:r>
              <a:rPr lang="es-ES" dirty="0" smtClean="0">
                <a:solidFill>
                  <a:srgbClr val="FF0000"/>
                </a:solidFill>
              </a:rPr>
              <a:t>ESTUDIOS DEMUESTRAN QUE LA UTILIZACIÓN DE ESTOS ESTUDIOS DE FORMA RUTINARIA SUPONE UN AUMENTO DE LA RADIACIÓN, DEL GASTO ECONÓMICO, NO SUPONIENDO UN CAMBIO EN EL MANEJO DEL PACIENTE.</a:t>
            </a:r>
            <a:endParaRPr lang="es-ES" dirty="0">
              <a:solidFill>
                <a:srgbClr val="FF0000"/>
              </a:solidFill>
            </a:endParaRPr>
          </a:p>
        </p:txBody>
      </p:sp>
      <p:pic>
        <p:nvPicPr>
          <p:cNvPr id="4" name="3 Imagen" descr="TORAX PORTATIL PRESTACIONES.JPG"/>
          <p:cNvPicPr>
            <a:picLocks noChangeAspect="1"/>
          </p:cNvPicPr>
          <p:nvPr/>
        </p:nvPicPr>
        <p:blipFill>
          <a:blip r:embed="rId2"/>
          <a:stretch>
            <a:fillRect/>
          </a:stretch>
        </p:blipFill>
        <p:spPr>
          <a:xfrm>
            <a:off x="1857356" y="3071810"/>
            <a:ext cx="5474190" cy="776291"/>
          </a:xfrm>
          <a:prstGeom prst="rect">
            <a:avLst/>
          </a:prstGeom>
        </p:spPr>
      </p:pic>
      <p:sp>
        <p:nvSpPr>
          <p:cNvPr id="5" name="4 Elipse"/>
          <p:cNvSpPr/>
          <p:nvPr/>
        </p:nvSpPr>
        <p:spPr>
          <a:xfrm>
            <a:off x="1928794" y="3357562"/>
            <a:ext cx="1071570"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5929322" y="3357562"/>
            <a:ext cx="64294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1500166" y="5143512"/>
            <a:ext cx="6072230" cy="369332"/>
          </a:xfrm>
          <a:prstGeom prst="rect">
            <a:avLst/>
          </a:prstGeom>
          <a:noFill/>
        </p:spPr>
        <p:txBody>
          <a:bodyPr wrap="square" rtlCol="0">
            <a:spAutoFit/>
          </a:bodyPr>
          <a:lstStyle/>
          <a:p>
            <a:r>
              <a:rPr lang="es-ES" dirty="0" smtClean="0">
                <a:solidFill>
                  <a:schemeClr val="bg1"/>
                </a:solidFill>
              </a:rPr>
              <a:t>EN LA ÚLTIMA SEMANA: 103 </a:t>
            </a:r>
            <a:r>
              <a:rPr lang="es-ES" dirty="0" err="1" smtClean="0">
                <a:solidFill>
                  <a:schemeClr val="bg1"/>
                </a:solidFill>
              </a:rPr>
              <a:t>Rx</a:t>
            </a:r>
            <a:r>
              <a:rPr lang="es-ES" dirty="0" smtClean="0">
                <a:solidFill>
                  <a:schemeClr val="bg1"/>
                </a:solidFill>
              </a:rPr>
              <a:t> TÓRAX PORTÁTIL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solidFill>
                  <a:srgbClr val="FFFF00"/>
                </a:solidFill>
              </a:rPr>
              <a:t>Rx</a:t>
            </a:r>
            <a:r>
              <a:rPr lang="es-ES" dirty="0" smtClean="0">
                <a:solidFill>
                  <a:srgbClr val="FFFF00"/>
                </a:solidFill>
              </a:rPr>
              <a:t> Tórax portátil de pacientes en UCI</a:t>
            </a:r>
            <a:endParaRPr lang="es-ES" dirty="0">
              <a:solidFill>
                <a:srgbClr val="FFFF00"/>
              </a:solidFill>
            </a:endParaRPr>
          </a:p>
        </p:txBody>
      </p:sp>
      <p:sp>
        <p:nvSpPr>
          <p:cNvPr id="3" name="2 Marcador de contenido"/>
          <p:cNvSpPr>
            <a:spLocks noGrp="1"/>
          </p:cNvSpPr>
          <p:nvPr>
            <p:ph idx="1"/>
          </p:nvPr>
        </p:nvSpPr>
        <p:spPr/>
        <p:txBody>
          <a:bodyPr>
            <a:normAutofit/>
          </a:bodyPr>
          <a:lstStyle/>
          <a:p>
            <a:pPr>
              <a:buNone/>
            </a:pPr>
            <a:endParaRPr lang="es-ES" dirty="0" smtClean="0">
              <a:solidFill>
                <a:schemeClr val="bg1"/>
              </a:solidFill>
            </a:endParaRPr>
          </a:p>
          <a:p>
            <a:r>
              <a:rPr lang="es-ES" dirty="0" smtClean="0">
                <a:solidFill>
                  <a:srgbClr val="FF0000"/>
                </a:solidFill>
              </a:rPr>
              <a:t>ESTUDIOS DEMUESTRAN QUE LA UTILIZACIÓN DE ESTOS ESTUDIOS DE FORMA RUTINARIA SUPONE UN AUMENTO DE LA RADIACIÓN, DEL GASTO ECONÓMICO, NO SUPONIENDO UN CAMBIO EN EL MANEJO DEL PACIENTE.</a:t>
            </a:r>
            <a:endParaRPr lang="es-ES" dirty="0">
              <a:solidFill>
                <a:srgbClr val="FF0000"/>
              </a:solidFill>
            </a:endParaRPr>
          </a:p>
        </p:txBody>
      </p:sp>
      <p:pic>
        <p:nvPicPr>
          <p:cNvPr id="4" name="3 Imagen" descr="TORAX PORTATIL PRESTACIONES.JPG"/>
          <p:cNvPicPr>
            <a:picLocks noChangeAspect="1"/>
          </p:cNvPicPr>
          <p:nvPr/>
        </p:nvPicPr>
        <p:blipFill>
          <a:blip r:embed="rId2"/>
          <a:stretch>
            <a:fillRect/>
          </a:stretch>
        </p:blipFill>
        <p:spPr>
          <a:xfrm>
            <a:off x="1857356" y="3071810"/>
            <a:ext cx="5474190" cy="776291"/>
          </a:xfrm>
          <a:prstGeom prst="rect">
            <a:avLst/>
          </a:prstGeom>
        </p:spPr>
      </p:pic>
      <p:sp>
        <p:nvSpPr>
          <p:cNvPr id="5" name="4 Elipse"/>
          <p:cNvSpPr/>
          <p:nvPr/>
        </p:nvSpPr>
        <p:spPr>
          <a:xfrm>
            <a:off x="1928794" y="3357562"/>
            <a:ext cx="1071570"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5929322" y="3357562"/>
            <a:ext cx="64294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1500166" y="5143512"/>
            <a:ext cx="6072230" cy="923330"/>
          </a:xfrm>
          <a:prstGeom prst="rect">
            <a:avLst/>
          </a:prstGeom>
          <a:noFill/>
        </p:spPr>
        <p:txBody>
          <a:bodyPr wrap="square" rtlCol="0">
            <a:spAutoFit/>
          </a:bodyPr>
          <a:lstStyle/>
          <a:p>
            <a:r>
              <a:rPr lang="es-ES" dirty="0" smtClean="0">
                <a:solidFill>
                  <a:schemeClr val="bg1"/>
                </a:solidFill>
              </a:rPr>
              <a:t>EN LA ÚLTIMA SEMANA: 103 </a:t>
            </a:r>
            <a:r>
              <a:rPr lang="es-ES" dirty="0" err="1" smtClean="0">
                <a:solidFill>
                  <a:schemeClr val="bg1"/>
                </a:solidFill>
              </a:rPr>
              <a:t>Rx</a:t>
            </a:r>
            <a:r>
              <a:rPr lang="es-ES" dirty="0" smtClean="0">
                <a:solidFill>
                  <a:schemeClr val="bg1"/>
                </a:solidFill>
              </a:rPr>
              <a:t> TÓRAX PORTÁTIL</a:t>
            </a:r>
          </a:p>
          <a:p>
            <a:r>
              <a:rPr lang="es-ES" dirty="0" smtClean="0">
                <a:solidFill>
                  <a:schemeClr val="bg1"/>
                </a:solidFill>
              </a:rPr>
              <a:t>REPETIDAS AL MISMO PACIENTE &lt;24H: 14</a:t>
            </a:r>
          </a:p>
          <a:p>
            <a:endParaRPr lang="es-ES"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solidFill>
                  <a:srgbClr val="FFFF00"/>
                </a:solidFill>
              </a:rPr>
              <a:t>Rx</a:t>
            </a:r>
            <a:r>
              <a:rPr lang="es-ES" dirty="0" smtClean="0">
                <a:solidFill>
                  <a:srgbClr val="FFFF00"/>
                </a:solidFill>
              </a:rPr>
              <a:t> Tórax portátil de pacientes en UCI</a:t>
            </a:r>
            <a:endParaRPr lang="es-ES" dirty="0">
              <a:solidFill>
                <a:srgbClr val="FFFF00"/>
              </a:solidFill>
            </a:endParaRPr>
          </a:p>
        </p:txBody>
      </p:sp>
      <p:sp>
        <p:nvSpPr>
          <p:cNvPr id="3" name="2 Marcador de contenido"/>
          <p:cNvSpPr>
            <a:spLocks noGrp="1"/>
          </p:cNvSpPr>
          <p:nvPr>
            <p:ph idx="1"/>
          </p:nvPr>
        </p:nvSpPr>
        <p:spPr/>
        <p:txBody>
          <a:bodyPr>
            <a:normAutofit/>
          </a:bodyPr>
          <a:lstStyle/>
          <a:p>
            <a:pPr>
              <a:buNone/>
            </a:pPr>
            <a:endParaRPr lang="es-ES" dirty="0" smtClean="0">
              <a:solidFill>
                <a:schemeClr val="bg1"/>
              </a:solidFill>
            </a:endParaRPr>
          </a:p>
          <a:p>
            <a:r>
              <a:rPr lang="es-ES" dirty="0" smtClean="0">
                <a:solidFill>
                  <a:srgbClr val="FF0000"/>
                </a:solidFill>
              </a:rPr>
              <a:t>ESTUDIOS DEMUESTRAN QUE LA UTILIZACIÓN DE ESTOS ESTUDIOS DE FORMA RUTINARIA SUPONE UN AUMENTO DE LA RADIACIÓN, DEL GASTO ECONÓMICO, NO SUPONIENDO UN CAMBIO EN EL MANEJO DEL PACIENTE.</a:t>
            </a:r>
            <a:endParaRPr lang="es-ES" dirty="0">
              <a:solidFill>
                <a:srgbClr val="FF0000"/>
              </a:solidFill>
            </a:endParaRPr>
          </a:p>
        </p:txBody>
      </p:sp>
      <p:pic>
        <p:nvPicPr>
          <p:cNvPr id="4" name="3 Imagen" descr="TORAX PORTATIL PRESTACIONES.JPG"/>
          <p:cNvPicPr>
            <a:picLocks noChangeAspect="1"/>
          </p:cNvPicPr>
          <p:nvPr/>
        </p:nvPicPr>
        <p:blipFill>
          <a:blip r:embed="rId2"/>
          <a:stretch>
            <a:fillRect/>
          </a:stretch>
        </p:blipFill>
        <p:spPr>
          <a:xfrm>
            <a:off x="1857356" y="3071810"/>
            <a:ext cx="5474190" cy="776291"/>
          </a:xfrm>
          <a:prstGeom prst="rect">
            <a:avLst/>
          </a:prstGeom>
        </p:spPr>
      </p:pic>
      <p:sp>
        <p:nvSpPr>
          <p:cNvPr id="5" name="4 Elipse"/>
          <p:cNvSpPr/>
          <p:nvPr/>
        </p:nvSpPr>
        <p:spPr>
          <a:xfrm>
            <a:off x="1928794" y="3357562"/>
            <a:ext cx="1071570"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5929322" y="3357562"/>
            <a:ext cx="64294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1500166" y="5143512"/>
            <a:ext cx="6072230" cy="1477328"/>
          </a:xfrm>
          <a:prstGeom prst="rect">
            <a:avLst/>
          </a:prstGeom>
          <a:noFill/>
        </p:spPr>
        <p:txBody>
          <a:bodyPr wrap="square" rtlCol="0">
            <a:spAutoFit/>
          </a:bodyPr>
          <a:lstStyle/>
          <a:p>
            <a:r>
              <a:rPr lang="es-ES" dirty="0" smtClean="0">
                <a:solidFill>
                  <a:schemeClr val="bg1"/>
                </a:solidFill>
              </a:rPr>
              <a:t>EN LA ÚLTIMA SEMANA: 103 </a:t>
            </a:r>
            <a:r>
              <a:rPr lang="es-ES" dirty="0" err="1" smtClean="0">
                <a:solidFill>
                  <a:schemeClr val="bg1"/>
                </a:solidFill>
              </a:rPr>
              <a:t>Rx</a:t>
            </a:r>
            <a:r>
              <a:rPr lang="es-ES" dirty="0" smtClean="0">
                <a:solidFill>
                  <a:schemeClr val="bg1"/>
                </a:solidFill>
              </a:rPr>
              <a:t> TÓRAX PORTÁTIL</a:t>
            </a:r>
          </a:p>
          <a:p>
            <a:r>
              <a:rPr lang="es-ES" dirty="0" smtClean="0">
                <a:solidFill>
                  <a:schemeClr val="bg1"/>
                </a:solidFill>
              </a:rPr>
              <a:t>REPETIDAS AL MISMO PACIENTE &lt;24H: 14</a:t>
            </a:r>
          </a:p>
          <a:p>
            <a:r>
              <a:rPr lang="es-ES" dirty="0" smtClean="0">
                <a:solidFill>
                  <a:schemeClr val="bg1"/>
                </a:solidFill>
              </a:rPr>
              <a:t>EN LO QUE VA DE AÑO: 1788 </a:t>
            </a:r>
            <a:r>
              <a:rPr lang="es-ES" dirty="0" err="1" smtClean="0">
                <a:solidFill>
                  <a:schemeClr val="bg1"/>
                </a:solidFill>
              </a:rPr>
              <a:t>Rx</a:t>
            </a:r>
            <a:r>
              <a:rPr lang="es-ES" dirty="0" smtClean="0">
                <a:solidFill>
                  <a:schemeClr val="bg1"/>
                </a:solidFill>
              </a:rPr>
              <a:t> TÓRAX PORTATIL</a:t>
            </a:r>
          </a:p>
          <a:p>
            <a:endParaRPr lang="es-ES" dirty="0" smtClean="0">
              <a:solidFill>
                <a:schemeClr val="bg1"/>
              </a:solidFill>
            </a:endParaRPr>
          </a:p>
          <a:p>
            <a:endParaRPr lang="es-ES"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FF00"/>
                </a:solidFill>
              </a:rPr>
              <a:t>REGULACIÓN</a:t>
            </a:r>
            <a:endParaRPr lang="es-ES" dirty="0">
              <a:solidFill>
                <a:srgbClr val="FFFF00"/>
              </a:solidFill>
            </a:endParaRPr>
          </a:p>
        </p:txBody>
      </p:sp>
      <p:sp>
        <p:nvSpPr>
          <p:cNvPr id="3" name="2 Marcador de contenido"/>
          <p:cNvSpPr>
            <a:spLocks noGrp="1"/>
          </p:cNvSpPr>
          <p:nvPr>
            <p:ph idx="1"/>
          </p:nvPr>
        </p:nvSpPr>
        <p:spPr/>
        <p:txBody>
          <a:bodyPr>
            <a:normAutofit fontScale="92500"/>
          </a:bodyPr>
          <a:lstStyle/>
          <a:p>
            <a:r>
              <a:rPr lang="es-ES" dirty="0" smtClean="0">
                <a:solidFill>
                  <a:schemeClr val="bg1"/>
                </a:solidFill>
              </a:rPr>
              <a:t>La normativa vigente se rige mediante la guía de Protección Radiológica 109 (1999).</a:t>
            </a:r>
          </a:p>
          <a:p>
            <a:endParaRPr lang="es-ES" dirty="0" smtClean="0">
              <a:solidFill>
                <a:schemeClr val="bg1"/>
              </a:solidFill>
            </a:endParaRPr>
          </a:p>
          <a:p>
            <a:r>
              <a:rPr lang="es-ES" dirty="0" smtClean="0">
                <a:solidFill>
                  <a:schemeClr val="bg1"/>
                </a:solidFill>
              </a:rPr>
              <a:t>Ha sufrido algunas variaciones </a:t>
            </a:r>
            <a:r>
              <a:rPr lang="es-ES" dirty="0" smtClean="0">
                <a:solidFill>
                  <a:schemeClr val="bg1"/>
                </a:solidFill>
              </a:rPr>
              <a:t>desde entonces.</a:t>
            </a:r>
            <a:endParaRPr lang="es-ES" dirty="0" smtClean="0">
              <a:solidFill>
                <a:schemeClr val="bg1"/>
              </a:solidFill>
            </a:endParaRPr>
          </a:p>
          <a:p>
            <a:endParaRPr lang="es-ES" dirty="0" smtClean="0">
              <a:solidFill>
                <a:schemeClr val="bg1"/>
              </a:solidFill>
            </a:endParaRPr>
          </a:p>
          <a:p>
            <a:r>
              <a:rPr lang="es-ES" dirty="0" smtClean="0">
                <a:solidFill>
                  <a:schemeClr val="bg1"/>
                </a:solidFill>
              </a:rPr>
              <a:t>Se requiere una actualización.</a:t>
            </a:r>
          </a:p>
          <a:p>
            <a:endParaRPr lang="es-ES" dirty="0" smtClean="0">
              <a:solidFill>
                <a:schemeClr val="bg1"/>
              </a:solidFill>
            </a:endParaRPr>
          </a:p>
          <a:p>
            <a:r>
              <a:rPr lang="es-ES" u="sng" dirty="0" smtClean="0">
                <a:solidFill>
                  <a:schemeClr val="bg1"/>
                </a:solidFill>
              </a:rPr>
              <a:t>Cumplimiento de dicha </a:t>
            </a:r>
            <a:r>
              <a:rPr lang="es-ES" u="sng" dirty="0" smtClean="0">
                <a:solidFill>
                  <a:schemeClr val="bg1"/>
                </a:solidFill>
              </a:rPr>
              <a:t>actualización.</a:t>
            </a:r>
            <a:endParaRPr lang="es-ES" u="sng" dirty="0" smtClean="0">
              <a:solidFill>
                <a:schemeClr val="bg1"/>
              </a:solidFill>
            </a:endParaRPr>
          </a:p>
          <a:p>
            <a:endParaRPr lang="es-ES" dirty="0" smtClean="0">
              <a:solidFill>
                <a:schemeClr val="bg1"/>
              </a:solidFill>
            </a:endParaRPr>
          </a:p>
          <a:p>
            <a:endParaRPr lang="es-E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solidFill>
                  <a:srgbClr val="FFFF00"/>
                </a:solidFill>
              </a:rPr>
              <a:t>Rx</a:t>
            </a:r>
            <a:r>
              <a:rPr lang="es-ES" dirty="0" smtClean="0">
                <a:solidFill>
                  <a:srgbClr val="FFFF00"/>
                </a:solidFill>
              </a:rPr>
              <a:t> simple de Tobillo tras traumatismo</a:t>
            </a:r>
            <a:endParaRPr lang="es-ES" dirty="0">
              <a:solidFill>
                <a:srgbClr val="FFFF00"/>
              </a:solidFill>
            </a:endParaRPr>
          </a:p>
        </p:txBody>
      </p:sp>
      <p:sp>
        <p:nvSpPr>
          <p:cNvPr id="3" name="2 Marcador de contenido"/>
          <p:cNvSpPr>
            <a:spLocks noGrp="1"/>
          </p:cNvSpPr>
          <p:nvPr>
            <p:ph idx="1"/>
          </p:nvPr>
        </p:nvSpPr>
        <p:spPr/>
        <p:txBody>
          <a:bodyPr/>
          <a:lstStyle/>
          <a:p>
            <a:r>
              <a:rPr lang="es-ES" dirty="0" smtClean="0">
                <a:solidFill>
                  <a:schemeClr val="bg1"/>
                </a:solidFill>
              </a:rPr>
              <a:t>El esguince de tobillo es una de las lesiones articulares más frecuentes.</a:t>
            </a:r>
          </a:p>
          <a:p>
            <a:r>
              <a:rPr lang="es-ES" dirty="0" smtClean="0">
                <a:solidFill>
                  <a:schemeClr val="bg1"/>
                </a:solidFill>
              </a:rPr>
              <a:t>Sólo un 15% presentarán fractura ósea.</a:t>
            </a:r>
          </a:p>
          <a:p>
            <a:r>
              <a:rPr lang="es-ES" dirty="0" smtClean="0">
                <a:solidFill>
                  <a:schemeClr val="bg1"/>
                </a:solidFill>
              </a:rPr>
              <a:t>Se debe realizar si se sospecha fractura a la exploración realizada.</a:t>
            </a:r>
          </a:p>
          <a:p>
            <a:r>
              <a:rPr lang="es-ES" dirty="0" smtClean="0">
                <a:solidFill>
                  <a:schemeClr val="bg1"/>
                </a:solidFill>
              </a:rPr>
              <a:t>Se estima que </a:t>
            </a:r>
            <a:r>
              <a:rPr lang="es-ES" dirty="0" err="1" smtClean="0">
                <a:solidFill>
                  <a:schemeClr val="bg1"/>
                </a:solidFill>
              </a:rPr>
              <a:t>que</a:t>
            </a:r>
            <a:r>
              <a:rPr lang="es-ES" dirty="0" smtClean="0">
                <a:solidFill>
                  <a:schemeClr val="bg1"/>
                </a:solidFill>
              </a:rPr>
              <a:t> se podría reducir en un 20% estas exploraciones.</a:t>
            </a:r>
            <a:endParaRPr lang="es-E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solidFill>
                  <a:srgbClr val="FFFF00"/>
                </a:solidFill>
              </a:rPr>
              <a:t>Rx</a:t>
            </a:r>
            <a:r>
              <a:rPr lang="es-ES" dirty="0" smtClean="0">
                <a:solidFill>
                  <a:srgbClr val="FFFF00"/>
                </a:solidFill>
              </a:rPr>
              <a:t> simple de Tobillo tras traumatismo</a:t>
            </a:r>
            <a:endParaRPr lang="es-ES" dirty="0">
              <a:solidFill>
                <a:srgbClr val="FFFF00"/>
              </a:solidFill>
            </a:endParaRPr>
          </a:p>
        </p:txBody>
      </p:sp>
      <p:sp>
        <p:nvSpPr>
          <p:cNvPr id="3" name="2 Marcador de contenido"/>
          <p:cNvSpPr>
            <a:spLocks noGrp="1"/>
          </p:cNvSpPr>
          <p:nvPr>
            <p:ph idx="1"/>
          </p:nvPr>
        </p:nvSpPr>
        <p:spPr/>
        <p:txBody>
          <a:bodyPr/>
          <a:lstStyle/>
          <a:p>
            <a:endParaRPr lang="es-ES" dirty="0" smtClean="0">
              <a:solidFill>
                <a:schemeClr val="bg1"/>
              </a:solidFill>
            </a:endParaRPr>
          </a:p>
          <a:p>
            <a:endParaRPr lang="es-ES" dirty="0" smtClean="0">
              <a:solidFill>
                <a:schemeClr val="bg1"/>
              </a:solidFill>
            </a:endParaRPr>
          </a:p>
          <a:p>
            <a:r>
              <a:rPr lang="es-ES" dirty="0" smtClean="0">
                <a:solidFill>
                  <a:srgbClr val="FF0000"/>
                </a:solidFill>
              </a:rPr>
              <a:t>UNA ADECUADA EXPLORACIÓN EN ESTE CASO PERMITE SOSPECHAR O NO, LA POSIBILIDAD DE QUE EXISTA UNA FRACTURA, PUDIENDO ASÍ DISMINUIR EL NÚMERO DE ESTUDIOS.</a:t>
            </a:r>
          </a:p>
        </p:txBody>
      </p:sp>
      <p:pic>
        <p:nvPicPr>
          <p:cNvPr id="4" name="3 Imagen" descr="TOBILLO PRESTACIONES.JPG"/>
          <p:cNvPicPr>
            <a:picLocks noChangeAspect="1"/>
          </p:cNvPicPr>
          <p:nvPr/>
        </p:nvPicPr>
        <p:blipFill>
          <a:blip r:embed="rId2"/>
          <a:stretch>
            <a:fillRect/>
          </a:stretch>
        </p:blipFill>
        <p:spPr>
          <a:xfrm>
            <a:off x="1714480" y="2786058"/>
            <a:ext cx="5477933" cy="1547819"/>
          </a:xfrm>
          <a:prstGeom prst="rect">
            <a:avLst/>
          </a:prstGeom>
        </p:spPr>
      </p:pic>
      <p:sp>
        <p:nvSpPr>
          <p:cNvPr id="5" name="4 Elipse"/>
          <p:cNvSpPr/>
          <p:nvPr/>
        </p:nvSpPr>
        <p:spPr>
          <a:xfrm>
            <a:off x="1714480" y="3214686"/>
            <a:ext cx="1643074"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5786446" y="3286124"/>
            <a:ext cx="642942"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solidFill>
                  <a:srgbClr val="FFFF00"/>
                </a:solidFill>
              </a:rPr>
              <a:t>Rx</a:t>
            </a:r>
            <a:r>
              <a:rPr lang="es-ES" dirty="0" smtClean="0">
                <a:solidFill>
                  <a:srgbClr val="FFFF00"/>
                </a:solidFill>
              </a:rPr>
              <a:t> simple de Tobillo tras traumatismo</a:t>
            </a:r>
            <a:endParaRPr lang="es-ES" dirty="0">
              <a:solidFill>
                <a:srgbClr val="FFFF00"/>
              </a:solidFill>
            </a:endParaRPr>
          </a:p>
        </p:txBody>
      </p:sp>
      <p:sp>
        <p:nvSpPr>
          <p:cNvPr id="3" name="2 Marcador de contenido"/>
          <p:cNvSpPr>
            <a:spLocks noGrp="1"/>
          </p:cNvSpPr>
          <p:nvPr>
            <p:ph idx="1"/>
          </p:nvPr>
        </p:nvSpPr>
        <p:spPr/>
        <p:txBody>
          <a:bodyPr/>
          <a:lstStyle/>
          <a:p>
            <a:endParaRPr lang="es-ES" dirty="0" smtClean="0">
              <a:solidFill>
                <a:schemeClr val="bg1"/>
              </a:solidFill>
            </a:endParaRPr>
          </a:p>
          <a:p>
            <a:endParaRPr lang="es-ES" dirty="0" smtClean="0">
              <a:solidFill>
                <a:schemeClr val="bg1"/>
              </a:solidFill>
            </a:endParaRPr>
          </a:p>
          <a:p>
            <a:r>
              <a:rPr lang="es-ES" dirty="0" smtClean="0">
                <a:solidFill>
                  <a:srgbClr val="FF0000"/>
                </a:solidFill>
              </a:rPr>
              <a:t>UNA ADECUADA EXPLORACIÓN EN ESTE CASO PERMITE SOSPECHAR O NO, LA POSIBILIDAD DE QUE EXISTA UNA FRACTURA, PUDIENDO ASÍ DISMINUIR EL NÚMERO DE ESTUDIOS.</a:t>
            </a:r>
          </a:p>
        </p:txBody>
      </p:sp>
      <p:pic>
        <p:nvPicPr>
          <p:cNvPr id="4" name="3 Imagen" descr="TOBILLO PRESTACIONES.JPG"/>
          <p:cNvPicPr>
            <a:picLocks noChangeAspect="1"/>
          </p:cNvPicPr>
          <p:nvPr/>
        </p:nvPicPr>
        <p:blipFill>
          <a:blip r:embed="rId2"/>
          <a:stretch>
            <a:fillRect/>
          </a:stretch>
        </p:blipFill>
        <p:spPr>
          <a:xfrm>
            <a:off x="1714480" y="2786058"/>
            <a:ext cx="5477933" cy="1547819"/>
          </a:xfrm>
          <a:prstGeom prst="rect">
            <a:avLst/>
          </a:prstGeom>
        </p:spPr>
      </p:pic>
      <p:sp>
        <p:nvSpPr>
          <p:cNvPr id="5" name="4 Elipse"/>
          <p:cNvSpPr/>
          <p:nvPr/>
        </p:nvSpPr>
        <p:spPr>
          <a:xfrm>
            <a:off x="1714480" y="3214686"/>
            <a:ext cx="1643074"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5786446" y="3286124"/>
            <a:ext cx="642942"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1785918" y="5214950"/>
            <a:ext cx="5429288" cy="369332"/>
          </a:xfrm>
          <a:prstGeom prst="rect">
            <a:avLst/>
          </a:prstGeom>
          <a:noFill/>
        </p:spPr>
        <p:txBody>
          <a:bodyPr wrap="square" rtlCol="0">
            <a:spAutoFit/>
          </a:bodyPr>
          <a:lstStyle/>
          <a:p>
            <a:r>
              <a:rPr lang="es-ES" dirty="0" smtClean="0">
                <a:solidFill>
                  <a:schemeClr val="bg1"/>
                </a:solidFill>
              </a:rPr>
              <a:t>EN LA ÚLTIMA SEMANA: 85 </a:t>
            </a:r>
            <a:r>
              <a:rPr lang="es-ES" dirty="0" err="1" smtClean="0">
                <a:solidFill>
                  <a:schemeClr val="bg1"/>
                </a:solidFill>
              </a:rPr>
              <a:t>Rx</a:t>
            </a:r>
            <a:r>
              <a:rPr lang="es-ES" dirty="0" smtClean="0">
                <a:solidFill>
                  <a:schemeClr val="bg1"/>
                </a:solidFill>
              </a:rPr>
              <a:t> SIMPLES DE TOBILLO</a:t>
            </a:r>
            <a:endParaRPr lang="es-E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solidFill>
                  <a:srgbClr val="FFFF00"/>
                </a:solidFill>
              </a:rPr>
              <a:t>Rx</a:t>
            </a:r>
            <a:r>
              <a:rPr lang="es-ES" dirty="0" smtClean="0">
                <a:solidFill>
                  <a:srgbClr val="FFFF00"/>
                </a:solidFill>
              </a:rPr>
              <a:t> simple de Abdomen</a:t>
            </a:r>
            <a:endParaRPr lang="es-ES" dirty="0">
              <a:solidFill>
                <a:srgbClr val="FFFF00"/>
              </a:solidFill>
            </a:endParaRPr>
          </a:p>
        </p:txBody>
      </p:sp>
      <p:sp>
        <p:nvSpPr>
          <p:cNvPr id="3" name="2 Marcador de contenido"/>
          <p:cNvSpPr>
            <a:spLocks noGrp="1"/>
          </p:cNvSpPr>
          <p:nvPr>
            <p:ph idx="1"/>
          </p:nvPr>
        </p:nvSpPr>
        <p:spPr/>
        <p:txBody>
          <a:bodyPr>
            <a:normAutofit fontScale="92500"/>
          </a:bodyPr>
          <a:lstStyle/>
          <a:p>
            <a:r>
              <a:rPr lang="es-ES" dirty="0" smtClean="0">
                <a:solidFill>
                  <a:schemeClr val="bg1"/>
                </a:solidFill>
              </a:rPr>
              <a:t>Si sospecha de </a:t>
            </a:r>
            <a:r>
              <a:rPr lang="es-ES" dirty="0" err="1" smtClean="0">
                <a:solidFill>
                  <a:schemeClr val="bg1"/>
                </a:solidFill>
              </a:rPr>
              <a:t>diverticulitis</a:t>
            </a:r>
            <a:r>
              <a:rPr lang="es-ES" dirty="0" smtClean="0">
                <a:solidFill>
                  <a:schemeClr val="bg1"/>
                </a:solidFill>
              </a:rPr>
              <a:t> aguda (sólo el 10% de las </a:t>
            </a:r>
            <a:r>
              <a:rPr lang="es-ES" dirty="0" err="1" smtClean="0">
                <a:solidFill>
                  <a:schemeClr val="bg1"/>
                </a:solidFill>
              </a:rPr>
              <a:t>rx</a:t>
            </a:r>
            <a:r>
              <a:rPr lang="es-ES" dirty="0" smtClean="0">
                <a:solidFill>
                  <a:schemeClr val="bg1"/>
                </a:solidFill>
              </a:rPr>
              <a:t> de abdomen alcanza un diagnóstico).</a:t>
            </a:r>
          </a:p>
          <a:p>
            <a:r>
              <a:rPr lang="es-ES" dirty="0" smtClean="0">
                <a:solidFill>
                  <a:schemeClr val="bg1"/>
                </a:solidFill>
              </a:rPr>
              <a:t>Si sospecha de </a:t>
            </a:r>
            <a:r>
              <a:rPr lang="es-ES" dirty="0" err="1" smtClean="0">
                <a:solidFill>
                  <a:schemeClr val="bg1"/>
                </a:solidFill>
              </a:rPr>
              <a:t>pielonefritis</a:t>
            </a:r>
            <a:r>
              <a:rPr lang="es-ES" dirty="0" smtClean="0">
                <a:solidFill>
                  <a:schemeClr val="bg1"/>
                </a:solidFill>
              </a:rPr>
              <a:t> aguda. Si es complicada requiere un estudio de imagen de otro tipo (si no es complicada, no es necesario).</a:t>
            </a:r>
          </a:p>
          <a:p>
            <a:r>
              <a:rPr lang="es-ES" dirty="0" smtClean="0">
                <a:solidFill>
                  <a:schemeClr val="bg1"/>
                </a:solidFill>
              </a:rPr>
              <a:t>Sospecha de abdomen agudo, salvo sospecha de obstrucción o perforación intestinal, en cuyo caso la </a:t>
            </a:r>
            <a:r>
              <a:rPr lang="es-ES" dirty="0" err="1" smtClean="0">
                <a:solidFill>
                  <a:schemeClr val="bg1"/>
                </a:solidFill>
              </a:rPr>
              <a:t>Rx</a:t>
            </a:r>
            <a:r>
              <a:rPr lang="es-ES" dirty="0" smtClean="0">
                <a:solidFill>
                  <a:schemeClr val="bg1"/>
                </a:solidFill>
              </a:rPr>
              <a:t> puede ser suficiente para confirmar el diagnóstico.</a:t>
            </a:r>
            <a:endParaRPr lang="es-E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solidFill>
                  <a:srgbClr val="FFFF00"/>
                </a:solidFill>
              </a:rPr>
              <a:t>Rx</a:t>
            </a:r>
            <a:r>
              <a:rPr lang="es-ES" dirty="0" smtClean="0">
                <a:solidFill>
                  <a:srgbClr val="FFFF00"/>
                </a:solidFill>
              </a:rPr>
              <a:t> simple de Abdomen</a:t>
            </a:r>
            <a:endParaRPr lang="es-ES" dirty="0">
              <a:solidFill>
                <a:srgbClr val="FFFF00"/>
              </a:solidFill>
            </a:endParaRPr>
          </a:p>
        </p:txBody>
      </p:sp>
      <p:sp>
        <p:nvSpPr>
          <p:cNvPr id="3" name="2 Marcador de contenido"/>
          <p:cNvSpPr>
            <a:spLocks noGrp="1"/>
          </p:cNvSpPr>
          <p:nvPr>
            <p:ph idx="1"/>
          </p:nvPr>
        </p:nvSpPr>
        <p:spPr/>
        <p:txBody>
          <a:bodyPr>
            <a:normAutofit/>
          </a:bodyPr>
          <a:lstStyle/>
          <a:p>
            <a:pPr>
              <a:buNone/>
            </a:pPr>
            <a:endParaRPr lang="es-ES" dirty="0" smtClean="0">
              <a:solidFill>
                <a:schemeClr val="bg1"/>
              </a:solidFill>
            </a:endParaRPr>
          </a:p>
          <a:p>
            <a:r>
              <a:rPr lang="es-ES" dirty="0" smtClean="0">
                <a:solidFill>
                  <a:srgbClr val="FF0000"/>
                </a:solidFill>
              </a:rPr>
              <a:t>UNA ADECUADA VALORACIÓN DE CRITERIOS CLÍNICOS Y DE LABORATORIO PERMITE ESCOGER ADECUADAMENTE LOS PACIENTES QUE REQUIEREN ALGÚN ESTUDIO DE IMAGEN (ECO O TAC), EVITANDO LA REALIZACIÓN DE RX SIMPLES DE ABDOMEN INNECESARIAS.</a:t>
            </a:r>
            <a:endParaRPr lang="es-ES" dirty="0">
              <a:solidFill>
                <a:srgbClr val="FF0000"/>
              </a:solidFill>
            </a:endParaRPr>
          </a:p>
        </p:txBody>
      </p:sp>
      <p:pic>
        <p:nvPicPr>
          <p:cNvPr id="4" name="3 Imagen" descr="ABDOMEN PRESTACIONES.JPG"/>
          <p:cNvPicPr>
            <a:picLocks noChangeAspect="1"/>
          </p:cNvPicPr>
          <p:nvPr/>
        </p:nvPicPr>
        <p:blipFill>
          <a:blip r:embed="rId2"/>
          <a:stretch>
            <a:fillRect/>
          </a:stretch>
        </p:blipFill>
        <p:spPr>
          <a:xfrm>
            <a:off x="1142976" y="3143248"/>
            <a:ext cx="6655164" cy="1214446"/>
          </a:xfrm>
          <a:prstGeom prst="rect">
            <a:avLst/>
          </a:prstGeom>
        </p:spPr>
      </p:pic>
      <p:sp>
        <p:nvSpPr>
          <p:cNvPr id="5" name="4 Elipse"/>
          <p:cNvSpPr/>
          <p:nvPr/>
        </p:nvSpPr>
        <p:spPr>
          <a:xfrm>
            <a:off x="1071538" y="3429000"/>
            <a:ext cx="2643206"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6072198" y="3500438"/>
            <a:ext cx="785818"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solidFill>
                  <a:srgbClr val="FFFF00"/>
                </a:solidFill>
              </a:rPr>
              <a:t>Rx</a:t>
            </a:r>
            <a:r>
              <a:rPr lang="es-ES" dirty="0" smtClean="0">
                <a:solidFill>
                  <a:srgbClr val="FFFF00"/>
                </a:solidFill>
              </a:rPr>
              <a:t> simple de Abdomen</a:t>
            </a:r>
            <a:endParaRPr lang="es-ES" dirty="0">
              <a:solidFill>
                <a:srgbClr val="FFFF00"/>
              </a:solidFill>
            </a:endParaRPr>
          </a:p>
        </p:txBody>
      </p:sp>
      <p:sp>
        <p:nvSpPr>
          <p:cNvPr id="3" name="2 Marcador de contenido"/>
          <p:cNvSpPr>
            <a:spLocks noGrp="1"/>
          </p:cNvSpPr>
          <p:nvPr>
            <p:ph idx="1"/>
          </p:nvPr>
        </p:nvSpPr>
        <p:spPr/>
        <p:txBody>
          <a:bodyPr>
            <a:normAutofit/>
          </a:bodyPr>
          <a:lstStyle/>
          <a:p>
            <a:pPr>
              <a:buNone/>
            </a:pPr>
            <a:endParaRPr lang="es-ES" dirty="0" smtClean="0">
              <a:solidFill>
                <a:schemeClr val="bg1"/>
              </a:solidFill>
            </a:endParaRPr>
          </a:p>
          <a:p>
            <a:r>
              <a:rPr lang="es-ES" dirty="0" smtClean="0">
                <a:solidFill>
                  <a:srgbClr val="FF0000"/>
                </a:solidFill>
              </a:rPr>
              <a:t>UNA ADECUADA VALORACIÓN DE CRITERIOS CLÍNICOS Y DE LABORATORIO PERMITE ESCOGER ADECUADAMENTE LOS PACIENTES QUE REQUIEREN ALGÚN ESTUDIO DE IMAGEN (ECO O TAC), EVITANDO LA REALIZACIÓN DE RX SIMPLES DE ABDOMEN INNECESARIAS.</a:t>
            </a:r>
            <a:endParaRPr lang="es-ES" dirty="0">
              <a:solidFill>
                <a:srgbClr val="FF0000"/>
              </a:solidFill>
            </a:endParaRPr>
          </a:p>
        </p:txBody>
      </p:sp>
      <p:pic>
        <p:nvPicPr>
          <p:cNvPr id="4" name="3 Imagen" descr="ABDOMEN PRESTACIONES.JPG"/>
          <p:cNvPicPr>
            <a:picLocks noChangeAspect="1"/>
          </p:cNvPicPr>
          <p:nvPr/>
        </p:nvPicPr>
        <p:blipFill>
          <a:blip r:embed="rId2"/>
          <a:stretch>
            <a:fillRect/>
          </a:stretch>
        </p:blipFill>
        <p:spPr>
          <a:xfrm>
            <a:off x="1142976" y="3143248"/>
            <a:ext cx="6655164" cy="1214446"/>
          </a:xfrm>
          <a:prstGeom prst="rect">
            <a:avLst/>
          </a:prstGeom>
        </p:spPr>
      </p:pic>
      <p:sp>
        <p:nvSpPr>
          <p:cNvPr id="5" name="4 Elipse"/>
          <p:cNvSpPr/>
          <p:nvPr/>
        </p:nvSpPr>
        <p:spPr>
          <a:xfrm>
            <a:off x="1071538" y="3429000"/>
            <a:ext cx="2643206"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6072198" y="3500438"/>
            <a:ext cx="785818"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1643042" y="5500702"/>
            <a:ext cx="5786478" cy="646331"/>
          </a:xfrm>
          <a:prstGeom prst="rect">
            <a:avLst/>
          </a:prstGeom>
          <a:noFill/>
        </p:spPr>
        <p:txBody>
          <a:bodyPr wrap="square" rtlCol="0">
            <a:spAutoFit/>
          </a:bodyPr>
          <a:lstStyle/>
          <a:p>
            <a:r>
              <a:rPr lang="es-ES" dirty="0" smtClean="0">
                <a:solidFill>
                  <a:schemeClr val="bg1"/>
                </a:solidFill>
              </a:rPr>
              <a:t>EN LA ÚLTIMA SEMANA: 252 </a:t>
            </a:r>
            <a:r>
              <a:rPr lang="es-ES" dirty="0" err="1" smtClean="0">
                <a:solidFill>
                  <a:schemeClr val="bg1"/>
                </a:solidFill>
              </a:rPr>
              <a:t>Rx</a:t>
            </a:r>
            <a:r>
              <a:rPr lang="es-ES" dirty="0" smtClean="0">
                <a:solidFill>
                  <a:schemeClr val="bg1"/>
                </a:solidFill>
              </a:rPr>
              <a:t> ABDOMEN</a:t>
            </a:r>
          </a:p>
          <a:p>
            <a:endParaRPr lang="es-ES"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solidFill>
                  <a:srgbClr val="FFFF00"/>
                </a:solidFill>
              </a:rPr>
              <a:t>Rx</a:t>
            </a:r>
            <a:r>
              <a:rPr lang="es-ES" dirty="0" smtClean="0">
                <a:solidFill>
                  <a:srgbClr val="FFFF00"/>
                </a:solidFill>
              </a:rPr>
              <a:t> simple de Abdomen</a:t>
            </a:r>
            <a:endParaRPr lang="es-ES" dirty="0">
              <a:solidFill>
                <a:srgbClr val="FFFF00"/>
              </a:solidFill>
            </a:endParaRPr>
          </a:p>
        </p:txBody>
      </p:sp>
      <p:sp>
        <p:nvSpPr>
          <p:cNvPr id="3" name="2 Marcador de contenido"/>
          <p:cNvSpPr>
            <a:spLocks noGrp="1"/>
          </p:cNvSpPr>
          <p:nvPr>
            <p:ph idx="1"/>
          </p:nvPr>
        </p:nvSpPr>
        <p:spPr/>
        <p:txBody>
          <a:bodyPr>
            <a:normAutofit/>
          </a:bodyPr>
          <a:lstStyle/>
          <a:p>
            <a:pPr>
              <a:buNone/>
            </a:pPr>
            <a:endParaRPr lang="es-ES" dirty="0" smtClean="0">
              <a:solidFill>
                <a:schemeClr val="bg1"/>
              </a:solidFill>
            </a:endParaRPr>
          </a:p>
          <a:p>
            <a:r>
              <a:rPr lang="es-ES" dirty="0" smtClean="0">
                <a:solidFill>
                  <a:srgbClr val="FF0000"/>
                </a:solidFill>
              </a:rPr>
              <a:t>UNA ADECUADA VALORACIÓN DE CRITERIOS CLÍNICOS Y DE LABORATORIO PERMITE ESCOGER ADECUADAMENTE LOS PACIENTES QUE REQUIEREN ALGÚN ESTUDIO DE IMAGEN (ECO O TAC), EVITANDO LA REALIZACIÓN DE RX SIMPLES DE ABDOMEN INNECESARIAS.</a:t>
            </a:r>
            <a:endParaRPr lang="es-ES" dirty="0">
              <a:solidFill>
                <a:srgbClr val="FF0000"/>
              </a:solidFill>
            </a:endParaRPr>
          </a:p>
        </p:txBody>
      </p:sp>
      <p:pic>
        <p:nvPicPr>
          <p:cNvPr id="4" name="3 Imagen" descr="ABDOMEN PRESTACIONES.JPG"/>
          <p:cNvPicPr>
            <a:picLocks noChangeAspect="1"/>
          </p:cNvPicPr>
          <p:nvPr/>
        </p:nvPicPr>
        <p:blipFill>
          <a:blip r:embed="rId2"/>
          <a:stretch>
            <a:fillRect/>
          </a:stretch>
        </p:blipFill>
        <p:spPr>
          <a:xfrm>
            <a:off x="1142976" y="3143248"/>
            <a:ext cx="6655164" cy="1214446"/>
          </a:xfrm>
          <a:prstGeom prst="rect">
            <a:avLst/>
          </a:prstGeom>
        </p:spPr>
      </p:pic>
      <p:sp>
        <p:nvSpPr>
          <p:cNvPr id="5" name="4 Elipse"/>
          <p:cNvSpPr/>
          <p:nvPr/>
        </p:nvSpPr>
        <p:spPr>
          <a:xfrm>
            <a:off x="1071538" y="3429000"/>
            <a:ext cx="2643206"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6072198" y="3500438"/>
            <a:ext cx="785818"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1643042" y="5500702"/>
            <a:ext cx="5786478" cy="1200329"/>
          </a:xfrm>
          <a:prstGeom prst="rect">
            <a:avLst/>
          </a:prstGeom>
          <a:noFill/>
        </p:spPr>
        <p:txBody>
          <a:bodyPr wrap="square" rtlCol="0">
            <a:spAutoFit/>
          </a:bodyPr>
          <a:lstStyle/>
          <a:p>
            <a:r>
              <a:rPr lang="es-ES" dirty="0" smtClean="0">
                <a:solidFill>
                  <a:schemeClr val="bg1"/>
                </a:solidFill>
              </a:rPr>
              <a:t>EN LA ÚLTIMA SEMANA: 252 </a:t>
            </a:r>
            <a:r>
              <a:rPr lang="es-ES" dirty="0" err="1" smtClean="0">
                <a:solidFill>
                  <a:schemeClr val="bg1"/>
                </a:solidFill>
              </a:rPr>
              <a:t>Rx</a:t>
            </a:r>
            <a:r>
              <a:rPr lang="es-ES" dirty="0" smtClean="0">
                <a:solidFill>
                  <a:schemeClr val="bg1"/>
                </a:solidFill>
              </a:rPr>
              <a:t> ABDOMEN</a:t>
            </a:r>
          </a:p>
          <a:p>
            <a:r>
              <a:rPr lang="es-ES" dirty="0" smtClean="0">
                <a:solidFill>
                  <a:schemeClr val="bg1"/>
                </a:solidFill>
              </a:rPr>
              <a:t>CON OTRA PRUEBA DE IMAGEN</a:t>
            </a:r>
          </a:p>
          <a:p>
            <a:r>
              <a:rPr lang="es-ES" dirty="0" smtClean="0">
                <a:solidFill>
                  <a:schemeClr val="bg1"/>
                </a:solidFill>
              </a:rPr>
              <a:t>EN LA MISMA SEMANA (TC/ECO): 35 PACIENTES</a:t>
            </a:r>
          </a:p>
          <a:p>
            <a:endParaRPr lang="es-ES"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FF00"/>
                </a:solidFill>
              </a:rPr>
              <a:t>TC/RM en pacientes con clínica de cefalea primaria idiopática</a:t>
            </a:r>
            <a:endParaRPr lang="es-ES" dirty="0">
              <a:solidFill>
                <a:srgbClr val="FFFF00"/>
              </a:solidFill>
            </a:endParaRPr>
          </a:p>
        </p:txBody>
      </p:sp>
      <p:sp>
        <p:nvSpPr>
          <p:cNvPr id="3" name="2 Marcador de contenido"/>
          <p:cNvSpPr>
            <a:spLocks noGrp="1"/>
          </p:cNvSpPr>
          <p:nvPr>
            <p:ph idx="1"/>
          </p:nvPr>
        </p:nvSpPr>
        <p:spPr/>
        <p:txBody>
          <a:bodyPr/>
          <a:lstStyle/>
          <a:p>
            <a:r>
              <a:rPr lang="es-ES" dirty="0" smtClean="0">
                <a:solidFill>
                  <a:schemeClr val="bg1"/>
                </a:solidFill>
              </a:rPr>
              <a:t>Pacientes sin signos de alarma y cuya edad o presentación clínica son típicas de una cefalea primaria idiopática.</a:t>
            </a:r>
          </a:p>
          <a:p>
            <a:endParaRPr lang="es-ES" dirty="0" smtClean="0">
              <a:solidFill>
                <a:schemeClr val="bg1"/>
              </a:solidFill>
            </a:endParaRPr>
          </a:p>
          <a:p>
            <a:r>
              <a:rPr lang="es-ES" dirty="0" smtClean="0">
                <a:solidFill>
                  <a:schemeClr val="bg1"/>
                </a:solidFill>
              </a:rPr>
              <a:t>Con exploración neurológica NORMAL.</a:t>
            </a:r>
            <a:endParaRPr lang="es-ES"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FF00"/>
                </a:solidFill>
              </a:rPr>
              <a:t>TC/RM en pacientes con clínica de cefalea primaria idiopática</a:t>
            </a:r>
            <a:endParaRPr lang="es-ES" dirty="0">
              <a:solidFill>
                <a:srgbClr val="FFFF00"/>
              </a:solidFill>
            </a:endParaRPr>
          </a:p>
        </p:txBody>
      </p:sp>
      <p:sp>
        <p:nvSpPr>
          <p:cNvPr id="3" name="2 Marcador de contenido"/>
          <p:cNvSpPr>
            <a:spLocks noGrp="1"/>
          </p:cNvSpPr>
          <p:nvPr>
            <p:ph idx="1"/>
          </p:nvPr>
        </p:nvSpPr>
        <p:spPr/>
        <p:txBody>
          <a:bodyPr/>
          <a:lstStyle/>
          <a:p>
            <a:endParaRPr lang="es-ES" dirty="0" smtClean="0">
              <a:solidFill>
                <a:schemeClr val="bg1"/>
              </a:solidFill>
            </a:endParaRPr>
          </a:p>
          <a:p>
            <a:endParaRPr lang="es-ES" dirty="0" smtClean="0">
              <a:solidFill>
                <a:schemeClr val="bg1"/>
              </a:solidFill>
            </a:endParaRPr>
          </a:p>
          <a:p>
            <a:pPr algn="just"/>
            <a:r>
              <a:rPr lang="es-ES" sz="3000" dirty="0" smtClean="0">
                <a:solidFill>
                  <a:srgbClr val="FF0000"/>
                </a:solidFill>
              </a:rPr>
              <a:t>IMPORTANTE IMPACTO EN UN AMPLIO GRUPO DE POBLACIÓN, A LA QUE SE PODRÍA EVITAR EXPONER A PACIENTES A RADIACIONES IONIZANTES (EN EL CASO DEL TC).</a:t>
            </a:r>
            <a:endParaRPr lang="es-ES" sz="3000"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descr="despedida sesión pr caceres.jpg"/>
          <p:cNvPicPr>
            <a:picLocks noGrp="1" noChangeAspect="1"/>
          </p:cNvPicPr>
          <p:nvPr>
            <p:ph idx="1"/>
          </p:nvPr>
        </p:nvPicPr>
        <p:blipFill>
          <a:blip r:embed="rId2"/>
          <a:stretch>
            <a:fillRect/>
          </a:stretch>
        </p:blipFill>
        <p:spPr>
          <a:xfrm>
            <a:off x="428596" y="2071678"/>
            <a:ext cx="8229600" cy="2840628"/>
          </a:xfrm>
        </p:spPr>
      </p:pic>
      <p:sp>
        <p:nvSpPr>
          <p:cNvPr id="5" name="4 CuadroTexto"/>
          <p:cNvSpPr txBox="1"/>
          <p:nvPr/>
        </p:nvSpPr>
        <p:spPr>
          <a:xfrm>
            <a:off x="714348" y="2285992"/>
            <a:ext cx="2928958" cy="369332"/>
          </a:xfrm>
          <a:prstGeom prst="rect">
            <a:avLst/>
          </a:prstGeom>
          <a:noFill/>
        </p:spPr>
        <p:txBody>
          <a:bodyPr wrap="square" rtlCol="0">
            <a:spAutoFit/>
          </a:bodyPr>
          <a:lstStyle/>
          <a:p>
            <a:r>
              <a:rPr lang="es-ES" b="1" dirty="0" smtClean="0">
                <a:solidFill>
                  <a:srgbClr val="FFFF00"/>
                </a:solidFill>
                <a:latin typeface="Bradley Hand ITC" pitchFamily="66" charset="0"/>
              </a:rPr>
              <a:t>MUCHAS GRACIAS</a:t>
            </a:r>
            <a:endParaRPr lang="es-ES" b="1" dirty="0">
              <a:solidFill>
                <a:srgbClr val="FFFF00"/>
              </a:solidFill>
              <a:latin typeface="Bradley Hand ITC"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FF00"/>
                </a:solidFill>
              </a:rPr>
              <a:t>PROBLEMAS ACTUALMENTE</a:t>
            </a:r>
            <a:endParaRPr lang="es-ES" dirty="0">
              <a:solidFill>
                <a:srgbClr val="FFFF00"/>
              </a:solidFill>
            </a:endParaRPr>
          </a:p>
        </p:txBody>
      </p:sp>
      <p:sp>
        <p:nvSpPr>
          <p:cNvPr id="3" name="2 Marcador de contenido"/>
          <p:cNvSpPr>
            <a:spLocks noGrp="1"/>
          </p:cNvSpPr>
          <p:nvPr>
            <p:ph idx="1"/>
          </p:nvPr>
        </p:nvSpPr>
        <p:spPr/>
        <p:txBody>
          <a:bodyPr/>
          <a:lstStyle/>
          <a:p>
            <a:pPr>
              <a:buFontTx/>
              <a:buChar char="-"/>
            </a:pPr>
            <a:r>
              <a:rPr lang="es-ES" dirty="0" smtClean="0">
                <a:solidFill>
                  <a:schemeClr val="bg1"/>
                </a:solidFill>
              </a:rPr>
              <a:t>Medios disponibles.</a:t>
            </a:r>
          </a:p>
          <a:p>
            <a:pPr>
              <a:buFontTx/>
              <a:buChar char="-"/>
            </a:pPr>
            <a:r>
              <a:rPr lang="es-ES" dirty="0" smtClean="0">
                <a:solidFill>
                  <a:schemeClr val="bg1"/>
                </a:solidFill>
              </a:rPr>
              <a:t>Seguimiento del cumplimiento del RD actual.</a:t>
            </a:r>
          </a:p>
          <a:p>
            <a:pPr>
              <a:buFontTx/>
              <a:buChar char="-"/>
            </a:pPr>
            <a:r>
              <a:rPr lang="es-ES" dirty="0" smtClean="0">
                <a:solidFill>
                  <a:schemeClr val="bg1"/>
                </a:solidFill>
              </a:rPr>
              <a:t>¿Cumplimiento del proyecto de nuevo RD?</a:t>
            </a:r>
          </a:p>
          <a:p>
            <a:pPr>
              <a:buFontTx/>
              <a:buChar char="-"/>
            </a:pPr>
            <a:r>
              <a:rPr lang="es-ES" dirty="0" smtClean="0">
                <a:solidFill>
                  <a:schemeClr val="bg1"/>
                </a:solidFill>
              </a:rPr>
              <a:t>Gran diferencia con respecto a otros países (UK).</a:t>
            </a:r>
          </a:p>
          <a:p>
            <a:pPr>
              <a:buFontTx/>
              <a:buChar char="-"/>
            </a:pPr>
            <a:r>
              <a:rPr lang="es-ES" dirty="0" smtClean="0">
                <a:solidFill>
                  <a:schemeClr val="bg1"/>
                </a:solidFill>
              </a:rPr>
              <a:t>¿Personal cualificado/formado en este campo a todos los niveles?</a:t>
            </a:r>
          </a:p>
          <a:p>
            <a:pPr>
              <a:buFontTx/>
              <a:buChar char="-"/>
            </a:pPr>
            <a:r>
              <a:rPr lang="es-ES" dirty="0" smtClean="0">
                <a:solidFill>
                  <a:schemeClr val="bg1"/>
                </a:solidFill>
              </a:rPr>
              <a:t>¿Conciencia en la población?</a:t>
            </a:r>
          </a:p>
          <a:p>
            <a:pPr>
              <a:buFontTx/>
              <a:buChar char="-"/>
            </a:pPr>
            <a:endParaRPr lang="es-ES"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FF00"/>
                </a:solidFill>
              </a:rPr>
              <a:t>EN REINO UNIDO</a:t>
            </a:r>
            <a:endParaRPr lang="es-ES" dirty="0">
              <a:solidFill>
                <a:srgbClr val="FFFF00"/>
              </a:solidFill>
            </a:endParaRPr>
          </a:p>
        </p:txBody>
      </p:sp>
      <p:pic>
        <p:nvPicPr>
          <p:cNvPr id="4" name="3 Marcador de contenido" descr="dosis de radiación en UK.JPG"/>
          <p:cNvPicPr>
            <a:picLocks noGrp="1" noChangeAspect="1"/>
          </p:cNvPicPr>
          <p:nvPr>
            <p:ph idx="1"/>
          </p:nvPr>
        </p:nvPicPr>
        <p:blipFill>
          <a:blip r:embed="rId2"/>
          <a:stretch>
            <a:fillRect/>
          </a:stretch>
        </p:blipFill>
        <p:spPr>
          <a:xfrm>
            <a:off x="1928794" y="1428736"/>
            <a:ext cx="5286412" cy="486821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solidFill>
                  <a:srgbClr val="FFFF00"/>
                </a:solidFill>
              </a:rPr>
              <a:t>CENTRÁNDONOS EN NUESTRO SERVICIO/HOSPITAL…</a:t>
            </a:r>
            <a:endParaRPr lang="es-ES" dirty="0">
              <a:solidFill>
                <a:srgbClr val="FFFF00"/>
              </a:solidFill>
            </a:endParaRPr>
          </a:p>
        </p:txBody>
      </p:sp>
      <p:sp>
        <p:nvSpPr>
          <p:cNvPr id="3" name="2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normAutofit/>
          </a:bodyPr>
          <a:lstStyle/>
          <a:p>
            <a:endParaRPr lang="es-ES" dirty="0" smtClean="0">
              <a:solidFill>
                <a:schemeClr val="bg1"/>
              </a:solidFill>
            </a:endParaRPr>
          </a:p>
          <a:p>
            <a:r>
              <a:rPr lang="es-ES" dirty="0" smtClean="0">
                <a:solidFill>
                  <a:schemeClr val="bg1"/>
                </a:solidFill>
              </a:rPr>
              <a:t>¿Personal suficiente?¿Formación adecuada?</a:t>
            </a:r>
          </a:p>
          <a:p>
            <a:pPr>
              <a:buNone/>
            </a:pPr>
            <a:endParaRPr lang="es-ES" dirty="0">
              <a:solidFill>
                <a:schemeClr val="bg1"/>
              </a:solidFill>
            </a:endParaRPr>
          </a:p>
          <a:p>
            <a:endParaRPr lang="es-ES" dirty="0" smtClean="0">
              <a:solidFill>
                <a:schemeClr val="bg1"/>
              </a:solidFill>
            </a:endParaRPr>
          </a:p>
          <a:p>
            <a:r>
              <a:rPr lang="es-ES" dirty="0" smtClean="0">
                <a:solidFill>
                  <a:schemeClr val="bg1"/>
                </a:solidFill>
              </a:rPr>
              <a:t>¿CONTROL DE PRUEBAS SOLICITADAS Y SU INDICACIÓN REAL?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FF00"/>
                </a:solidFill>
              </a:rPr>
              <a:t>¿CONTROL DE PRUEBAS?</a:t>
            </a:r>
            <a:endParaRPr lang="es-ES" dirty="0">
              <a:solidFill>
                <a:srgbClr val="FFFF00"/>
              </a:solidFill>
            </a:endParaRPr>
          </a:p>
        </p:txBody>
      </p:sp>
      <p:sp>
        <p:nvSpPr>
          <p:cNvPr id="3" name="2 Marcador de contenido"/>
          <p:cNvSpPr>
            <a:spLocks noGrp="1"/>
          </p:cNvSpPr>
          <p:nvPr>
            <p:ph idx="1"/>
          </p:nvPr>
        </p:nvSpPr>
        <p:spPr/>
        <p:txBody>
          <a:bodyPr>
            <a:normAutofit lnSpcReduction="10000"/>
          </a:bodyPr>
          <a:lstStyle/>
          <a:p>
            <a:r>
              <a:rPr lang="es-ES" dirty="0" smtClean="0">
                <a:solidFill>
                  <a:schemeClr val="bg1"/>
                </a:solidFill>
              </a:rPr>
              <a:t>NÚMERO. ¿Se podrían evitar algunas?</a:t>
            </a:r>
          </a:p>
          <a:p>
            <a:endParaRPr lang="es-ES" dirty="0">
              <a:solidFill>
                <a:schemeClr val="bg1"/>
              </a:solidFill>
            </a:endParaRPr>
          </a:p>
          <a:p>
            <a:r>
              <a:rPr lang="es-ES" dirty="0" smtClean="0">
                <a:solidFill>
                  <a:schemeClr val="bg1"/>
                </a:solidFill>
              </a:rPr>
              <a:t>TIPO. ¿Prueba adecuada?</a:t>
            </a:r>
          </a:p>
          <a:p>
            <a:endParaRPr lang="es-ES" dirty="0">
              <a:solidFill>
                <a:schemeClr val="bg1"/>
              </a:solidFill>
            </a:endParaRPr>
          </a:p>
          <a:p>
            <a:r>
              <a:rPr lang="es-ES" dirty="0" smtClean="0">
                <a:solidFill>
                  <a:schemeClr val="bg1"/>
                </a:solidFill>
              </a:rPr>
              <a:t>INDICACIÓN. ¿Justificadas las pruebas?</a:t>
            </a:r>
          </a:p>
          <a:p>
            <a:endParaRPr lang="es-ES" dirty="0">
              <a:solidFill>
                <a:schemeClr val="bg1"/>
              </a:solidFill>
            </a:endParaRPr>
          </a:p>
          <a:p>
            <a:r>
              <a:rPr lang="es-ES" dirty="0" smtClean="0">
                <a:solidFill>
                  <a:schemeClr val="bg1"/>
                </a:solidFill>
              </a:rPr>
              <a:t>UTILIDAD. ¿Va a cambiar el resultado de la prueba el plan de actuación del paciente? </a:t>
            </a:r>
            <a:endParaRPr lang="es-E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00166" y="2500306"/>
            <a:ext cx="5715040" cy="830997"/>
          </a:xfrm>
          <a:prstGeom prst="rect">
            <a:avLst/>
          </a:prstGeom>
          <a:noFill/>
        </p:spPr>
        <p:txBody>
          <a:bodyPr wrap="square" rtlCol="0">
            <a:spAutoFit/>
          </a:bodyPr>
          <a:lstStyle/>
          <a:p>
            <a:pPr algn="ctr"/>
            <a:r>
              <a:rPr lang="es-ES" sz="2400" dirty="0" smtClean="0">
                <a:solidFill>
                  <a:srgbClr val="FFFF00"/>
                </a:solidFill>
              </a:rPr>
              <a:t>¿QUÉ SE ESTÁ HACIENDO MAL, QUE PODAMOS CORREGIR?</a:t>
            </a:r>
            <a:endParaRPr lang="es-ES" sz="2400" dirty="0">
              <a:solidFill>
                <a:srgbClr val="FFFF00"/>
              </a:solidFill>
            </a:endParaRPr>
          </a:p>
        </p:txBody>
      </p:sp>
      <p:pic>
        <p:nvPicPr>
          <p:cNvPr id="3" name="2 Imagen" descr="recomendaciones de NO hacer.JPG"/>
          <p:cNvPicPr>
            <a:picLocks noChangeAspect="1"/>
          </p:cNvPicPr>
          <p:nvPr/>
        </p:nvPicPr>
        <p:blipFill>
          <a:blip r:embed="rId2"/>
          <a:stretch>
            <a:fillRect/>
          </a:stretch>
        </p:blipFill>
        <p:spPr>
          <a:xfrm>
            <a:off x="723900" y="985837"/>
            <a:ext cx="7696200" cy="4886325"/>
          </a:xfrm>
          <a:prstGeom prst="rect">
            <a:avLst/>
          </a:prstGeom>
        </p:spPr>
      </p:pic>
      <p:sp>
        <p:nvSpPr>
          <p:cNvPr id="4" name="3 Elipse"/>
          <p:cNvSpPr/>
          <p:nvPr/>
        </p:nvSpPr>
        <p:spPr>
          <a:xfrm>
            <a:off x="2000232" y="5000636"/>
            <a:ext cx="4929222"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solidFill>
                  <a:srgbClr val="FFFF00"/>
                </a:solidFill>
              </a:rPr>
              <a:t>Rx</a:t>
            </a:r>
            <a:r>
              <a:rPr lang="es-ES" dirty="0" smtClean="0">
                <a:solidFill>
                  <a:srgbClr val="FFFF00"/>
                </a:solidFill>
              </a:rPr>
              <a:t> simple de Cráneo en TCE</a:t>
            </a:r>
            <a:endParaRPr lang="es-ES" dirty="0">
              <a:solidFill>
                <a:srgbClr val="FFFF00"/>
              </a:solidFill>
            </a:endParaRPr>
          </a:p>
        </p:txBody>
      </p:sp>
      <p:sp>
        <p:nvSpPr>
          <p:cNvPr id="3" name="2 Marcador de contenido"/>
          <p:cNvSpPr>
            <a:spLocks noGrp="1"/>
          </p:cNvSpPr>
          <p:nvPr>
            <p:ph idx="1"/>
          </p:nvPr>
        </p:nvSpPr>
        <p:spPr/>
        <p:txBody>
          <a:bodyPr>
            <a:normAutofit fontScale="92500" lnSpcReduction="20000"/>
          </a:bodyPr>
          <a:lstStyle/>
          <a:p>
            <a:r>
              <a:rPr lang="es-ES" dirty="0" smtClean="0">
                <a:solidFill>
                  <a:schemeClr val="bg1"/>
                </a:solidFill>
              </a:rPr>
              <a:t>El TCE es una de las causas más frecuentes de admisión en los servicios de urgencias.</a:t>
            </a:r>
          </a:p>
          <a:p>
            <a:r>
              <a:rPr lang="es-ES" dirty="0" smtClean="0">
                <a:solidFill>
                  <a:schemeClr val="bg1"/>
                </a:solidFill>
              </a:rPr>
              <a:t>El 90% son menores.</a:t>
            </a:r>
          </a:p>
          <a:p>
            <a:r>
              <a:rPr lang="es-ES" dirty="0" smtClean="0">
                <a:solidFill>
                  <a:schemeClr val="bg1"/>
                </a:solidFill>
              </a:rPr>
              <a:t>Riesgo bajo pero relevante de lesiones (algunas que pueden requerir cirugía).</a:t>
            </a:r>
          </a:p>
          <a:p>
            <a:r>
              <a:rPr lang="es-ES" dirty="0" smtClean="0">
                <a:solidFill>
                  <a:schemeClr val="bg1"/>
                </a:solidFill>
              </a:rPr>
              <a:t>La </a:t>
            </a:r>
            <a:r>
              <a:rPr lang="es-ES" dirty="0" err="1" smtClean="0">
                <a:solidFill>
                  <a:schemeClr val="bg1"/>
                </a:solidFill>
              </a:rPr>
              <a:t>Rx</a:t>
            </a:r>
            <a:r>
              <a:rPr lang="es-ES" dirty="0" smtClean="0">
                <a:solidFill>
                  <a:schemeClr val="bg1"/>
                </a:solidFill>
              </a:rPr>
              <a:t> simple de cráneo aporta escasa información.</a:t>
            </a:r>
          </a:p>
          <a:p>
            <a:r>
              <a:rPr lang="es-ES" dirty="0" smtClean="0">
                <a:solidFill>
                  <a:schemeClr val="bg1"/>
                </a:solidFill>
              </a:rPr>
              <a:t>El TC es, por su sensibilidad y especificidad, la prueba de primera elección, EN CASO DE NECESITAR ALGUNA.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1587</Words>
  <Application>Microsoft Office PowerPoint</Application>
  <PresentationFormat>Presentación en pantalla (4:3)</PresentationFormat>
  <Paragraphs>145</Paragraphs>
  <Slides>29</Slides>
  <Notes>3</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PROTECCION RADIOLÓGICA AL PACIENTE: QUÉ DEBEMOS CAMBIAR  </vt:lpstr>
      <vt:lpstr>REGULACIÓN</vt:lpstr>
      <vt:lpstr>PROBLEMAS ACTUALMENTE</vt:lpstr>
      <vt:lpstr>EN REINO UNIDO</vt:lpstr>
      <vt:lpstr>CENTRÁNDONOS EN NUESTRO SERVICIO/HOSPITAL…</vt:lpstr>
      <vt:lpstr>Diapositiva 6</vt:lpstr>
      <vt:lpstr>¿CONTROL DE PRUEBAS?</vt:lpstr>
      <vt:lpstr>Diapositiva 8</vt:lpstr>
      <vt:lpstr>Rx simple de Cráneo en TCE</vt:lpstr>
      <vt:lpstr>Rx simple de Cráneo en TCE</vt:lpstr>
      <vt:lpstr>Rx simple de Cráneo en TCE</vt:lpstr>
      <vt:lpstr>PRUEBAS DE IMAGEN EN LUMBALGIA NO COMPLICADA</vt:lpstr>
      <vt:lpstr>PRUEBAS DE IMAGEN EN LUMBALGIA NO COMPLICADA</vt:lpstr>
      <vt:lpstr>PRUEBAS DE IMAGEN EN LUMBALGIA NO COMPLICADA</vt:lpstr>
      <vt:lpstr>Rx Tórax portátil de pacientes en UCI</vt:lpstr>
      <vt:lpstr>Rx Tórax portátil de pacientes en UCI</vt:lpstr>
      <vt:lpstr>Rx Tórax portátil de pacientes en UCI</vt:lpstr>
      <vt:lpstr>Rx Tórax portátil de pacientes en UCI</vt:lpstr>
      <vt:lpstr>Rx Tórax portátil de pacientes en UCI</vt:lpstr>
      <vt:lpstr>Rx simple de Tobillo tras traumatismo</vt:lpstr>
      <vt:lpstr>Rx simple de Tobillo tras traumatismo</vt:lpstr>
      <vt:lpstr>Rx simple de Tobillo tras traumatismo</vt:lpstr>
      <vt:lpstr>Rx simple de Abdomen</vt:lpstr>
      <vt:lpstr>Rx simple de Abdomen</vt:lpstr>
      <vt:lpstr>Rx simple de Abdomen</vt:lpstr>
      <vt:lpstr>Rx simple de Abdomen</vt:lpstr>
      <vt:lpstr>TC/RM en pacientes con clínica de cefalea primaria idiopática</vt:lpstr>
      <vt:lpstr>TC/RM en pacientes con clínica de cefalea primaria idiopática</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 Chete</dc:creator>
  <cp:lastModifiedBy>El Chete</cp:lastModifiedBy>
  <cp:revision>55</cp:revision>
  <dcterms:created xsi:type="dcterms:W3CDTF">2018-04-07T09:54:01Z</dcterms:created>
  <dcterms:modified xsi:type="dcterms:W3CDTF">2018-04-10T07:53:59Z</dcterms:modified>
</cp:coreProperties>
</file>