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DF58E-3780-4254-A10F-2B9FF6E491B3}" type="datetimeFigureOut">
              <a:rPr lang="es-ES" smtClean="0"/>
              <a:pPr/>
              <a:t>03/04/2018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6BF7F-610F-4D9C-8D89-65805FF358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rmAutofit/>
          </a:bodyPr>
          <a:lstStyle/>
          <a:p>
            <a:r>
              <a:rPr lang="es-ES" sz="3400" dirty="0" smtClean="0">
                <a:solidFill>
                  <a:schemeClr val="accent6">
                    <a:lumMod val="50000"/>
                  </a:schemeClr>
                </a:solidFill>
              </a:rPr>
              <a:t>REFLEXIONES TRAS MAS DE 20 AÑOS DE PROTECCIÓN AL PACIENTE EN ESPAÑA</a:t>
            </a:r>
            <a:endParaRPr lang="es-ES" sz="3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3886200"/>
            <a:ext cx="7215238" cy="1400188"/>
          </a:xfrm>
        </p:spPr>
        <p:txBody>
          <a:bodyPr>
            <a:normAutofit/>
          </a:bodyPr>
          <a:lstStyle/>
          <a:p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Jarandilla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de la Vera 12-14 de abril de 2018</a:t>
            </a:r>
          </a:p>
          <a:p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MESA 1</a:t>
            </a:r>
          </a:p>
          <a:p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Pablo Luis Gómez Llorente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703282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REFLEXIONES TRAS MAS DE 20 AÑOS DE PROTECCIÓN AL PACIENTE EN ESPAÑA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910" y="928670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Sería necesario arbitrar mecanismos para hacer mas uniforme y homogénea la Protección Radiológica en España</a:t>
            </a:r>
            <a:endParaRPr lang="es-E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2910" y="1698957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Sería fundamental que las autoridades reconocieran que con los recursos humanos actuales, en número y conocimientos, la Protección Radiológica sigue pendiente y que la trasposición de la nueva directiva exige todavía mas esfuerzo </a:t>
            </a:r>
            <a:endParaRPr lang="es-E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2910" y="2978347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 crucial en que término se va a trasponer la expresión “</a:t>
            </a:r>
            <a:r>
              <a:rPr lang="es-E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DATOS DE LA EXPOSICIÓN” </a:t>
            </a:r>
            <a:r>
              <a:rPr 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nuestra legislación.</a:t>
            </a:r>
            <a:endParaRPr lang="es-E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10" y="3770659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puede haber tantas diferencias entre comunidades autónomas en tantos aspectos… Cobro de tasas, Exigencias en Industria, Requisitos de los PGC, seguimiento de los PGC, e incluso en algunos casos entre provincias de una misma comunidad autónoma</a:t>
            </a:r>
            <a:endParaRPr lang="es-E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42910" y="5199419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participación de los Servicios de P.R. y de los ERH no puede disminuir en beneficio de aspectos económicos o coyunturales. Se Necesita respaldo por parte de las Autoridades.</a:t>
            </a:r>
            <a:endParaRPr lang="es-E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703282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REFLEXIONES TRAS MAS DE 20 AÑOS DE PROTECCIÓN AL PACIENTE EN ESPAÑA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910" y="1303366"/>
            <a:ext cx="8001056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La Protección Radiológica en las Instalaciones de rayos x en España tiene dos realidades . 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  <a:p>
            <a:pPr algn="just"/>
            <a:r>
              <a:rPr lang="es-ES" dirty="0" smtClean="0">
                <a:solidFill>
                  <a:schemeClr val="bg1"/>
                </a:solidFill>
              </a:rPr>
              <a:t>	Los Servicio de Protección Radiológica.</a:t>
            </a:r>
          </a:p>
          <a:p>
            <a:pPr algn="just"/>
            <a:r>
              <a:rPr lang="es-ES" dirty="0">
                <a:solidFill>
                  <a:schemeClr val="bg1"/>
                </a:solidFill>
              </a:rPr>
              <a:t>	</a:t>
            </a:r>
            <a:r>
              <a:rPr lang="es-ES" dirty="0" smtClean="0">
                <a:solidFill>
                  <a:schemeClr val="bg1"/>
                </a:solidFill>
              </a:rPr>
              <a:t>Las Unidades Técnicas de Protección </a:t>
            </a:r>
            <a:r>
              <a:rPr lang="es-ES" dirty="0" err="1" smtClean="0">
                <a:solidFill>
                  <a:schemeClr val="bg1"/>
                </a:solidFill>
              </a:rPr>
              <a:t>Radioógica</a:t>
            </a:r>
            <a:r>
              <a:rPr lang="es-ES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2911" y="3232192"/>
            <a:ext cx="80010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Comparar los recursos y los costes de cada una de las soluciones provocarían conclusiones difíciles de justificar 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2910" y="4089448"/>
            <a:ext cx="80010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Salvo raras excepciones, tampoco se puede comparar la actividad que una y otra realizan en cuanto a calidad y variedad de procesos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85786" y="5303894"/>
            <a:ext cx="70096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dirty="0" smtClean="0">
                <a:solidFill>
                  <a:srgbClr val="FF0000"/>
                </a:solidFill>
              </a:rPr>
              <a:t>¿TODO VALE?, o lo que es peor: ¿DA IGUAL?</a:t>
            </a:r>
            <a:endParaRPr lang="es-E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703282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REFLEXIONES TRAS MAS DE 20 AÑOS DE PROTECCIÓN AL PACIENTE EN ESPAÑA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910" y="1303366"/>
            <a:ext cx="8001056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Si nos centramos en los Reales Decretos sobre Protección Radiológica del Paciente…</a:t>
            </a:r>
          </a:p>
          <a:p>
            <a:pPr algn="just"/>
            <a:endParaRPr lang="es-ES" dirty="0" smtClean="0">
              <a:solidFill>
                <a:schemeClr val="bg1"/>
              </a:solidFill>
            </a:endParaRPr>
          </a:p>
          <a:p>
            <a:pPr algn="just"/>
            <a:r>
              <a:rPr lang="es-ES" dirty="0" smtClean="0">
                <a:solidFill>
                  <a:schemeClr val="bg1"/>
                </a:solidFill>
              </a:rPr>
              <a:t>La Autoridad Sanitaria , inicialmente, tendría la responsabilidad de velar por el cumplimiento de lo dispuesto en la legislación</a:t>
            </a:r>
          </a:p>
          <a:p>
            <a:pPr algn="just"/>
            <a:endParaRPr lang="es-ES" dirty="0" smtClean="0">
              <a:solidFill>
                <a:schemeClr val="bg1"/>
              </a:solidFill>
            </a:endParaRPr>
          </a:p>
          <a:p>
            <a:pPr algn="just"/>
            <a:r>
              <a:rPr lang="es-ES" dirty="0" smtClean="0">
                <a:solidFill>
                  <a:schemeClr val="bg1"/>
                </a:solidFill>
              </a:rPr>
              <a:t>En España, las competencias en esta materia están transferidas a cada C. A.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2911" y="3232192"/>
            <a:ext cx="80010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La inmensa mayoría de comunidades carecen de personal cualificado para auditar, valorar y realizar el seguimiento de las Instalaciones de Rayos X 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2910" y="4089448"/>
            <a:ext cx="80010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La Justificación de los procedimientos y la necesaria optimización han estado muy lejos de ser los principios que guían la actividad en Radiodiagnóstico.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85786" y="5072074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¿SOLO CREEMOS EN LO QUE HACEMOS NOSOSTROS MISMOS, LOS RADIOFÍSICOS?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703282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REFLEXIONES TRAS MAS DE 20 AÑOS DE PROTECCIÓN AL PACIENTE EN ESPAÑA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910" y="1303366"/>
            <a:ext cx="8001056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El Consejo de Seguridad Nuclear participa discretamente en el seguimiento de la protección del paciente y centra sus esfuerzos en la protección radiológica de los trabajadores y del público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42911" y="2714620"/>
            <a:ext cx="8001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No parece que haya coordinación entre las dos autoridades competentes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2910" y="3434364"/>
            <a:ext cx="800105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En las últimas reuniones, las Sociedades de Física Médica y de Protección Radiológica han recibido excusas por parte de los responsables de ambas autoridades para debatir sobre la transposición de la Directiva Europea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5072074"/>
            <a:ext cx="85011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dirty="0" smtClean="0">
                <a:solidFill>
                  <a:srgbClr val="FF0000"/>
                </a:solidFill>
              </a:rPr>
              <a:t>¿ES UN PROBLEMA DE COMPETENCIA O DE CONOCIMIENTO?</a:t>
            </a:r>
          </a:p>
          <a:p>
            <a:pPr algn="ctr"/>
            <a:r>
              <a:rPr lang="es-ES" sz="2600" dirty="0" smtClean="0">
                <a:solidFill>
                  <a:srgbClr val="FF0000"/>
                </a:solidFill>
              </a:rPr>
              <a:t>¿DISPONEN DE LOS RECURSOS MÍNIMOS?</a:t>
            </a:r>
            <a:endParaRPr lang="es-E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703282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REFLEXIONES TRAS MAS DE 20 AÑOS DE PROTECCIÓN AL PACIENTE EN ESPAÑA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1214422"/>
            <a:ext cx="8001056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En las Instalaciones privadas los </a:t>
            </a:r>
            <a:r>
              <a:rPr lang="es-ES" dirty="0" err="1" smtClean="0">
                <a:solidFill>
                  <a:schemeClr val="bg1"/>
                </a:solidFill>
              </a:rPr>
              <a:t>Radiofísico</a:t>
            </a:r>
            <a:r>
              <a:rPr lang="es-ES" dirty="0" smtClean="0">
                <a:solidFill>
                  <a:schemeClr val="bg1"/>
                </a:solidFill>
              </a:rPr>
              <a:t> y en general las Unidades Técnicas de Protección Radiológica rara vez participan en la compra y aceptación del equipamiento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  <a:p>
            <a:pPr algn="just"/>
            <a:r>
              <a:rPr lang="es-ES" dirty="0" smtClean="0">
                <a:solidFill>
                  <a:schemeClr val="bg1"/>
                </a:solidFill>
              </a:rPr>
              <a:t>Al contrario, en las Instalaciones públicas , las especificaciones técnicas han estado tradicionalmente en manos de los Servicio de Protección Radiológica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42910" y="3434364"/>
            <a:ext cx="800105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La crisis económica, y sus efectos, están minando la participación del </a:t>
            </a: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</a:rPr>
              <a:t>Radiofísico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 e incluso del Médico en la elección, la puesta en funcionamiento y el mantenimiento de las Instalaciones 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11" y="4559866"/>
            <a:ext cx="80010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En la mayor parte de los centros públicos, hace muchos años que el Programa de Garantía de Calidad no se actualiza y no es el pilar de la actividad asistencial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42911" y="5488560"/>
            <a:ext cx="800105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En los Centros privados, la mayor parte de las necesidades que la legislación plantea, las resuelve la UTPR de forma individual, con el fin de cubrir el expediente y dar una solución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703282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REFLEXIONES TRAS MAS DE 20 AÑOS DE PROTECCIÓN AL PACIENTE EN ESPAÑA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1472" y="1214422"/>
            <a:ext cx="8001056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La Garantía de Calidad en España se </a:t>
            </a:r>
            <a:r>
              <a:rPr lang="es-ES" dirty="0" smtClean="0">
                <a:solidFill>
                  <a:schemeClr val="bg1"/>
                </a:solidFill>
              </a:rPr>
              <a:t>planteó </a:t>
            </a:r>
            <a:r>
              <a:rPr lang="es-ES" dirty="0" smtClean="0">
                <a:solidFill>
                  <a:schemeClr val="bg1"/>
                </a:solidFill>
              </a:rPr>
              <a:t>como un esfuerzo organizado con participación multidisciplinar , que sólo caló en los centros sanitarios públicos inicialmente pero que ha ido desapareciendo victima de inanición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71472" y="2505670"/>
            <a:ext cx="8001056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La actividad de la UTPR en cambio están encaminadas a solucionar las necesidades que la legislación plantea. A esto contribuye poderosamente el hecho de que la mayor parte de los procedimiento que se citan o se referencian con cifras en el RD 1976/1999 son los que tienes que hacer los físicos o en general la UTPR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71472" y="4071942"/>
            <a:ext cx="800105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La consecuencia en ambos casos confluye en que el Programa de Garantía de Calidad sólo lo entendemos los </a:t>
            </a: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</a:rPr>
              <a:t>Radiofísicos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, solo lo utiliza un médico cuando le permite recibir un apoyo en sus necesidades o pretensiones, y no es auditado por nadie externo que exija y propicie su mejora continuada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42910" y="5475289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LA NORMATIVA QUE SE INCUMPLE CORRE EL PELIGRO DE DESAPARECER POR INNECESARIA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703282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REFLEXIONES TRAS MAS DE 20 AÑOS DE PROTECCIÓN AL PACIENTE EN ESPAÑA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1472" y="1214422"/>
            <a:ext cx="8001056" cy="313932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El número de instalaciones públicas es muy inferior al de instalaciones privadas.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  <a:p>
            <a:pPr algn="just"/>
            <a:r>
              <a:rPr lang="es-ES" dirty="0" smtClean="0">
                <a:solidFill>
                  <a:schemeClr val="bg1"/>
                </a:solidFill>
              </a:rPr>
              <a:t>El número de Especialistas </a:t>
            </a:r>
            <a:r>
              <a:rPr lang="es-ES" dirty="0" err="1" smtClean="0">
                <a:solidFill>
                  <a:schemeClr val="bg1"/>
                </a:solidFill>
              </a:rPr>
              <a:t>Radiofísicos</a:t>
            </a:r>
            <a:r>
              <a:rPr lang="es-ES" dirty="0" smtClean="0">
                <a:solidFill>
                  <a:schemeClr val="bg1"/>
                </a:solidFill>
              </a:rPr>
              <a:t> que desempeñan su labor en Instalaciones privadas es mucho menor que los que se dedican a la misma actividad en la pública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  <a:p>
            <a:pPr algn="just"/>
            <a:r>
              <a:rPr lang="es-ES" dirty="0" smtClean="0">
                <a:solidFill>
                  <a:schemeClr val="bg1"/>
                </a:solidFill>
              </a:rPr>
              <a:t>Habría que analizar  si con los especialistas disponibles podemos dar respuesta a todas las necesidades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  <a:p>
            <a:pPr algn="just"/>
            <a:r>
              <a:rPr lang="es-ES" dirty="0" smtClean="0">
                <a:solidFill>
                  <a:schemeClr val="bg1"/>
                </a:solidFill>
              </a:rPr>
              <a:t>En las propias instalaciones que utilizan rayos x y en general en el diagnóstico por la imagen la imposibilidad de  disponer de especialistas para abordar todos los procesos provoca que otros especialistas realicen esa labor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71472" y="4643446"/>
            <a:ext cx="800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QUE ES MAS GRAVE?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Que se incumpla la legislación?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o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Que se busque alternativas para su cumplimiento? 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703282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REFLEXIONES TRAS MAS DE 20 AÑOS DE PROTECCIÓN AL PACIENTE EN ESPAÑA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1472" y="2262838"/>
            <a:ext cx="8001056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La Directiva Europea 59/2013 supone dar un pequeño paso más en la Protección del paciente sobre todo en lo que se refiere al registro de los datos de las exposiciones reales a los pacientes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71472" y="3554086"/>
            <a:ext cx="8001056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Hubiera sido deseable que el resto de aspectos que ya estaban incluidos en las Directivas anteriores y transpuestas a nuestra legislación se cumplieran, …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71472" y="469173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FF0000"/>
                </a:solidFill>
              </a:rPr>
              <a:t>… PERO NO ES ASÍ !!!!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71472" y="1214422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FF0000"/>
                </a:solidFill>
              </a:rPr>
              <a:t>POR ÚLTIMO…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703282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REFLEXIONES TRAS MAS DE 20 AÑOS DE PROTECCIÓN AL PACIENTE EN ESPAÑA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71472" y="1333577"/>
            <a:ext cx="8001056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solidFill>
                  <a:srgbClr val="008000"/>
                </a:solidFill>
              </a:rPr>
              <a:t>Creo que, si de verdad, la legislación española recogiera la necesidad de que todos los procedimientos lleven un informe radiológico con indicación de los datos de exposición y esto fuera auditado, podríamos empezar a ver involucrarse en la Garantía de Calidad a los Médicos responsables y a los </a:t>
            </a:r>
            <a:r>
              <a:rPr lang="es-ES" sz="2400" dirty="0" smtClean="0">
                <a:solidFill>
                  <a:srgbClr val="008000"/>
                </a:solidFill>
              </a:rPr>
              <a:t>Gestores </a:t>
            </a:r>
            <a:r>
              <a:rPr lang="es-ES" sz="2400" dirty="0" smtClean="0">
                <a:solidFill>
                  <a:srgbClr val="008000"/>
                </a:solidFill>
              </a:rPr>
              <a:t>de los Centros  </a:t>
            </a:r>
            <a:endParaRPr lang="es-ES" sz="2400" dirty="0" smtClean="0">
              <a:solidFill>
                <a:srgbClr val="008000"/>
              </a:solidFill>
            </a:endParaRPr>
          </a:p>
          <a:p>
            <a:pPr algn="just"/>
            <a:endParaRPr lang="es-ES" sz="2400" dirty="0" smtClean="0">
              <a:solidFill>
                <a:srgbClr val="008000"/>
              </a:solidFill>
            </a:endParaRPr>
          </a:p>
          <a:p>
            <a:pPr algn="just"/>
            <a:r>
              <a:rPr lang="es-ES" sz="2400" dirty="0" smtClean="0">
                <a:solidFill>
                  <a:srgbClr val="008000"/>
                </a:solidFill>
              </a:rPr>
              <a:t>La razón es que </a:t>
            </a:r>
            <a:r>
              <a:rPr lang="es-ES" sz="2400" dirty="0" smtClean="0">
                <a:solidFill>
                  <a:srgbClr val="008000"/>
                </a:solidFill>
              </a:rPr>
              <a:t>habría  números de su </a:t>
            </a:r>
            <a:r>
              <a:rPr lang="es-ES" sz="2400" dirty="0" smtClean="0">
                <a:solidFill>
                  <a:srgbClr val="008000"/>
                </a:solidFill>
              </a:rPr>
              <a:t>actividad</a:t>
            </a:r>
            <a:r>
              <a:rPr lang="es-ES" sz="2400" smtClean="0">
                <a:solidFill>
                  <a:srgbClr val="008000"/>
                </a:solidFill>
              </a:rPr>
              <a:t>, no </a:t>
            </a:r>
            <a:r>
              <a:rPr lang="es-ES" sz="2400" dirty="0" smtClean="0">
                <a:solidFill>
                  <a:srgbClr val="008000"/>
                </a:solidFill>
              </a:rPr>
              <a:t>sólo de </a:t>
            </a:r>
            <a:r>
              <a:rPr lang="es-ES" sz="2400" smtClean="0">
                <a:solidFill>
                  <a:srgbClr val="008000"/>
                </a:solidFill>
              </a:rPr>
              <a:t>la </a:t>
            </a:r>
            <a:r>
              <a:rPr lang="es-ES" sz="2400" smtClean="0">
                <a:solidFill>
                  <a:srgbClr val="008000"/>
                </a:solidFill>
              </a:rPr>
              <a:t>nuestra, </a:t>
            </a:r>
            <a:r>
              <a:rPr lang="es-ES" sz="2400" dirty="0" smtClean="0">
                <a:solidFill>
                  <a:srgbClr val="008000"/>
                </a:solidFill>
              </a:rPr>
              <a:t>y se pondría mucho mas cuidado tanto en la justificación de los procedimientos como en las dosis en ellos impartidas, lo que hoy tras veinte años considero que es</a:t>
            </a:r>
          </a:p>
          <a:p>
            <a:pPr algn="ctr"/>
            <a:r>
              <a:rPr lang="es-ES" sz="2400" dirty="0" smtClean="0">
                <a:solidFill>
                  <a:srgbClr val="008000"/>
                </a:solidFill>
              </a:rPr>
              <a:t> </a:t>
            </a:r>
            <a:r>
              <a:rPr lang="es-ES" sz="2400" b="1" dirty="0" smtClean="0">
                <a:solidFill>
                  <a:srgbClr val="008000"/>
                </a:solidFill>
              </a:rPr>
              <a:t>una asignatura pendiente</a:t>
            </a:r>
            <a:endParaRPr lang="es-ES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1129</Words>
  <Application>Microsoft Office PowerPoint</Application>
  <PresentationFormat>Presentación en pantalla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REFLEXIONES TRAS MAS DE 20 AÑOS DE PROTECCIÓN AL PACIENTE EN ESPAÑA</vt:lpstr>
      <vt:lpstr>REFLEXIONES TRAS MAS DE 20 AÑOS DE PROTECCIÓN AL PACIENTE EN ESPAÑA</vt:lpstr>
      <vt:lpstr>REFLEXIONES TRAS MAS DE 20 AÑOS DE PROTECCIÓN AL PACIENTE EN ESPAÑA</vt:lpstr>
      <vt:lpstr>REFLEXIONES TRAS MAS DE 20 AÑOS DE PROTECCIÓN AL PACIENTE EN ESPAÑA</vt:lpstr>
      <vt:lpstr>REFLEXIONES TRAS MAS DE 20 AÑOS DE PROTECCIÓN AL PACIENTE EN ESPAÑA</vt:lpstr>
      <vt:lpstr>REFLEXIONES TRAS MAS DE 20 AÑOS DE PROTECCIÓN AL PACIENTE EN ESPAÑA</vt:lpstr>
      <vt:lpstr>REFLEXIONES TRAS MAS DE 20 AÑOS DE PROTECCIÓN AL PACIENTE EN ESPAÑA</vt:lpstr>
      <vt:lpstr>REFLEXIONES TRAS MAS DE 20 AÑOS DE PROTECCIÓN AL PACIENTE EN ESPAÑA</vt:lpstr>
      <vt:lpstr>REFLEXIONES TRAS MAS DE 20 AÑOS DE PROTECCIÓN AL PACIENTE EN ESPAÑA</vt:lpstr>
      <vt:lpstr>REFLEXIONES TRAS MAS DE 20 AÑOS DE PROTECCIÓN AL PACIENTE EN ESPAÑA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REFLEXIONES TRAS MAS DE 20 AÑOS DE PROTECCIÓN AL PACIENTE EN ESPAÑA</dc:title>
  <dc:creator>09296958J</dc:creator>
  <cp:lastModifiedBy>09296958J</cp:lastModifiedBy>
  <cp:revision>28</cp:revision>
  <dcterms:created xsi:type="dcterms:W3CDTF">2018-04-02T08:14:06Z</dcterms:created>
  <dcterms:modified xsi:type="dcterms:W3CDTF">2018-04-03T18:38:37Z</dcterms:modified>
</cp:coreProperties>
</file>